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_rels/chart5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5.xlsx"/></Relationships>
</file>

<file path=ppt/charts/_rels/chart6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6.xlsx"/></Relationships>
</file>

<file path=ppt/charts/_rels/chart7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7.xlsx"/></Relationships>
</file>

<file path=ppt/charts/_rels/chart8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8.xlsx"/></Relationships>
</file>

<file path=ppt/charts/_rels/chart9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9.xlsx"/></Relationships>
</file>

<file path=ppt/charts/_rels/chart10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0.xlsx"/></Relationships>
</file>

<file path=ppt/charts/_rels/chart1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1.xlsx"/></Relationships>
</file>

<file path=ppt/charts/_rels/chart1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2.xlsx"/></Relationships>
</file>

<file path=ppt/charts/_rels/chart1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title>
      <c:tx>
        <c:rich>
          <a:bodyPr/>
          <a:lstStyle/>
          <a:p>
            <a:r>
              <a:rPr sz="1300" b="1">
                <a:latin typeface="Times New Roman"/>
              </a:rPr>
              <a:t>Marks by point</a:t>
            </a:r>
          </a:p>
        </c:rich>
      </c:tx>
      <c:layout/>
      <c:overlay val="0"/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</c:v>
                </c:pt>
              </c:strCache>
            </c:strRef>
          </c:tx>
          <c:dPt>
            <c:idx val="0"/>
            <c:spPr>
              <a:solidFill>
                <a:srgbClr val="1F4E79"/>
              </a:solidFill>
            </c:spPr>
          </c:dPt>
          <c:dPt>
            <c:idx val="1"/>
            <c:spPr>
              <a:solidFill>
                <a:srgbClr val="2E8B8B"/>
              </a:solidFill>
            </c:spPr>
          </c:dPt>
          <c:dPt>
            <c:idx val="2"/>
            <c:spPr>
              <a:solidFill>
                <a:srgbClr val="548235"/>
              </a:solidFill>
            </c:spPr>
          </c:dPt>
          <c:dPt>
            <c:idx val="3"/>
            <c:spPr>
              <a:solidFill>
                <a:srgbClr val="ED7D31"/>
              </a:solidFill>
            </c:spPr>
          </c:dPt>
          <c:dPt>
            <c:idx val="4"/>
            <c:spPr>
              <a:solidFill>
                <a:srgbClr val="C00000"/>
              </a:solidFill>
            </c:spPr>
          </c:dPt>
          <c:cat>
            <c:strRef>
              <c:f>Sheet1!$A$2:$A$6</c:f>
              <c:strCache>
                <c:ptCount val="5"/>
                <c:pt idx="0">
                  <c:v>8.1 Mentoring system</c:v>
                </c:pt>
                <c:pt idx="1">
                  <c:v>8.2 Feedback analysis, action</c:v>
                </c:pt>
                <c:pt idx="2">
                  <c:v>8.3 Feedback on facilities</c:v>
                </c:pt>
                <c:pt idx="3">
                  <c:v>8.4 Career guidance, placement</c:v>
                </c:pt>
                <c:pt idx="4">
                  <c:v>8.5 Entrepreneurship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10</c:v>
                </c:pt>
                <c:pt idx="1">
                  <c:v>10</c:v>
                </c:pt>
                <c:pt idx="2">
                  <c:v>5</c:v>
                </c:pt>
                <c:pt idx="3">
                  <c:v>20</c:v>
                </c:pt>
                <c:pt idx="4">
                  <c:v>5</c:v>
                </c:pt>
              </c:numCache>
            </c:numRef>
          </c:val>
        </c:ser>
        <c:dLbls>
          <c:txPr>
            <a:bodyPr/>
            <a:lstStyle/>
            <a:p>
              <a:pPr>
                <a:defRPr sz="1300" b="1">
                  <a:solidFill>
                    <a:srgbClr val="FFFFFF"/>
                  </a:solidFill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5"/>
      </c:doughnutChart>
    </c:plotArea>
    <c:legend>
      <c:legendPos val="b"/>
      <c:layout/>
      <c:overlay val="0"/>
      <c:txPr>
        <a:bodyPr/>
        <a:lstStyle/>
        <a:p>
          <a:pPr>
            <a:defRPr sz="1100"/>
          </a:pPr>
        </a:p>
      </c:txPr>
    </c:legend>
    <c:plotVisOnly val="1"/>
    <c:dispBlanksAs val="gap"/>
    <c:showDLblsOverMax val="0"/>
  </c:chart>
  <c:txPr>
    <a:bodyPr/>
    <a:lstStyle/>
    <a:p>
      <a:pPr>
        <a:defRPr sz="1100">
          <a:latin typeface="Times New Roman"/>
        </a:defRPr>
      </a:pPr>
      <a:endParaRPr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title>
      <c:tx>
        <c:rich>
          <a:bodyPr/>
          <a:lstStyle/>
          <a:p>
            <a:r>
              <a:rPr sz="1300" b="1">
                <a:latin typeface="Times New Roman"/>
              </a:rPr>
              <a:t>Mentoring records per term</a:t>
            </a:r>
          </a:p>
        </c:rich>
      </c:tx>
      <c:layout/>
      <c:overlay val="0"/>
    </c:title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Records</c:v>
                </c:pt>
              </c:strCache>
            </c:strRef>
          </c:tx>
          <c:spPr>
            <a:solidFill>
              <a:srgbClr val="2E8B8B"/>
            </a:solidFill>
          </c:spPr>
          <c:cat>
            <c:strRef>
              <c:f>Sheet1!$A$2:$A$11</c:f>
              <c:strCache>
                <c:ptCount val="10"/>
                <c:pt idx="0">
                  <c:v>211</c:v>
                </c:pt>
                <c:pt idx="1">
                  <c:v>212</c:v>
                </c:pt>
                <c:pt idx="2">
                  <c:v>221</c:v>
                </c:pt>
                <c:pt idx="3">
                  <c:v>222</c:v>
                </c:pt>
                <c:pt idx="4">
                  <c:v>231</c:v>
                </c:pt>
                <c:pt idx="5">
                  <c:v>232</c:v>
                </c:pt>
                <c:pt idx="6">
                  <c:v>241</c:v>
                </c:pt>
                <c:pt idx="7">
                  <c:v>242</c:v>
                </c:pt>
                <c:pt idx="8">
                  <c:v>251</c:v>
                </c:pt>
                <c:pt idx="9">
                  <c:v>252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176</c:v>
                </c:pt>
                <c:pt idx="1">
                  <c:v>201</c:v>
                </c:pt>
                <c:pt idx="2">
                  <c:v>79</c:v>
                </c:pt>
                <c:pt idx="3">
                  <c:v>141</c:v>
                </c:pt>
                <c:pt idx="4">
                  <c:v>74</c:v>
                </c:pt>
                <c:pt idx="5">
                  <c:v>119</c:v>
                </c:pt>
                <c:pt idx="6">
                  <c:v>63</c:v>
                </c:pt>
                <c:pt idx="7">
                  <c:v>128</c:v>
                </c:pt>
                <c:pt idx="8">
                  <c:v>69</c:v>
                </c:pt>
                <c:pt idx="9">
                  <c:v>105</c:v>
                </c:pt>
              </c:numCache>
            </c:numRef>
          </c:val>
        </c:ser>
        <c:dLbls>
          <c:txPr>
            <a:bodyPr/>
            <a:lstStyle/>
            <a:p>
              <a:pPr>
                <a:defRPr sz="1100" b="1"/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BFBFBF"/>
            </a:solidFill>
          </a:ln>
        </c:spPr>
        <c:txPr>
          <a:bodyPr/>
          <a:lstStyle/>
          <a:p>
            <a:pPr>
              <a:defRPr sz="11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240.0"/>
          <c:min val="0.0"/>
        </c:scaling>
        <c:delete/>
        <c:axPos val="l"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100">
          <a:latin typeface="Times New Roman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title>
      <c:tx>
        <c:rich>
          <a:bodyPr/>
          <a:lstStyle/>
          <a:p>
            <a:r>
              <a:rPr sz="1300" b="1">
                <a:latin typeface="Times New Roman"/>
              </a:rPr>
              <a:t>Mentoring points recorded (of 1,196 records)</a:t>
            </a:r>
          </a:p>
        </c:rich>
      </c:tx>
      <c:layout/>
      <c:overlay val="0"/>
    </c:title>
    <c:autoTitleDeleted val="0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Records</c:v>
                </c:pt>
              </c:strCache>
            </c:strRef>
          </c:tx>
          <c:spPr>
            <a:solidFill>
              <a:srgbClr val="1F4E79"/>
            </a:solidFill>
          </c:spPr>
          <c:cat>
            <c:strRef>
              <c:f>Sheet1!$A$2:$A$9</c:f>
              <c:strCache>
                <c:ptCount val="8"/>
                <c:pt idx="0">
                  <c:v>Career counselling</c:v>
                </c:pt>
                <c:pt idx="1">
                  <c:v>Motivation of good performers</c:v>
                </c:pt>
                <c:pt idx="2">
                  <c:v>Timely term work</c:v>
                </c:pt>
                <c:pt idx="3">
                  <c:v>Mid-semester exam importance</c:v>
                </c:pt>
                <c:pt idx="4">
                  <c:v>Project quality</c:v>
                </c:pt>
                <c:pt idx="5">
                  <c:v>Parent contact</c:v>
                </c:pt>
                <c:pt idx="6">
                  <c:v>Industrial visits, expert lectures</c:v>
                </c:pt>
                <c:pt idx="7">
                  <c:v>Backlog clearing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76</c:v>
                </c:pt>
                <c:pt idx="1">
                  <c:v>79</c:v>
                </c:pt>
                <c:pt idx="2">
                  <c:v>81</c:v>
                </c:pt>
                <c:pt idx="3">
                  <c:v>84</c:v>
                </c:pt>
                <c:pt idx="4">
                  <c:v>84</c:v>
                </c:pt>
                <c:pt idx="5">
                  <c:v>88</c:v>
                </c:pt>
                <c:pt idx="6">
                  <c:v>148</c:v>
                </c:pt>
                <c:pt idx="7">
                  <c:v>1084</c:v>
                </c:pt>
              </c:numCache>
            </c:numRef>
          </c:val>
        </c:ser>
        <c:dLbls>
          <c:txPr>
            <a:bodyPr/>
            <a:lstStyle/>
            <a:p>
              <a:pPr>
                <a:defRPr sz="1100" b="1"/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axMin"/>
        </c:scaling>
        <c:delete val="0"/>
        <c:axPos val="l"/>
        <c:majorTickMark val="out"/>
        <c:minorTickMark val="none"/>
        <c:tickLblPos val="nextTo"/>
        <c:spPr>
          <a:ln>
            <a:solidFill>
              <a:srgbClr val="BFBFBF"/>
            </a:solidFill>
          </a:ln>
        </c:spPr>
        <c:txPr>
          <a:bodyPr/>
          <a:lstStyle/>
          <a:p>
            <a:pPr>
              <a:defRPr sz="11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1250.0"/>
          <c:min val="0.0"/>
        </c:scaling>
        <c:delete/>
        <c:axPos val="b"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100">
          <a:latin typeface="Times New Roman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title>
      <c:tx>
        <c:rich>
          <a:bodyPr/>
          <a:lstStyle/>
          <a:p>
            <a:r>
              <a:rPr sz="1300" b="1">
                <a:latin typeface="Times New Roman"/>
              </a:rPr>
              <a:t>Mean SPI by entry year</a:t>
            </a:r>
          </a:p>
        </c:rich>
      </c:tx>
      <c:layout/>
      <c:overlay val="0"/>
    </c:title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Semester 4</c:v>
                </c:pt>
              </c:strCache>
            </c:strRef>
          </c:tx>
          <c:spPr>
            <a:solidFill>
              <a:srgbClr val="ED7D31"/>
            </a:solidFill>
          </c:spPr>
          <c:cat>
            <c:strRef>
              <c:f>Sheet1!$A$2:$A$4</c:f>
              <c:strCache>
                <c:ptCount val="3"/>
                <c:pt idx="0">
                  <c:v>2021 entry</c:v>
                </c:pt>
                <c:pt idx="1">
                  <c:v>2022 entry</c:v>
                </c:pt>
                <c:pt idx="2">
                  <c:v>2023 entry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2.38</c:v>
                </c:pt>
                <c:pt idx="1">
                  <c:v>2.22</c:v>
                </c:pt>
                <c:pt idx="2">
                  <c:v>2.41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Semester 6</c:v>
                </c:pt>
              </c:strCache>
            </c:strRef>
          </c:tx>
          <c:spPr>
            <a:solidFill>
              <a:srgbClr val="548235"/>
            </a:solidFill>
          </c:spPr>
          <c:cat>
            <c:strRef>
              <c:f>Sheet1!$A$2:$A$4</c:f>
              <c:strCache>
                <c:ptCount val="3"/>
                <c:pt idx="0">
                  <c:v>2021 entry</c:v>
                </c:pt>
                <c:pt idx="1">
                  <c:v>2022 entry</c:v>
                </c:pt>
                <c:pt idx="2">
                  <c:v>2023 entry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5.32</c:v>
                </c:pt>
                <c:pt idx="1">
                  <c:v>5.69</c:v>
                </c:pt>
                <c:pt idx="2">
                  <c:v>6.34</c:v>
                </c:pt>
              </c:numCache>
            </c:numRef>
          </c:val>
        </c:ser>
        <c:dLbls>
          <c:txPr>
            <a:bodyPr/>
            <a:lstStyle/>
            <a:p>
              <a:pPr>
                <a:defRPr sz="1100" b="1"/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BFBFBF"/>
            </a:solidFill>
          </a:ln>
        </c:spPr>
        <c:txPr>
          <a:bodyPr/>
          <a:lstStyle/>
          <a:p>
            <a:pPr>
              <a:defRPr sz="11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7.5"/>
          <c:min val="0.0"/>
        </c:scaling>
        <c:delete/>
        <c:axPos val="l"/>
        <c:majorTickMark val="out"/>
        <c:minorTickMark val="none"/>
        <c:tickLblPos val="nextTo"/>
        <c:crossAx val="-2068027336"/>
        <c:crosses val="autoZero"/>
      </c:valAx>
    </c:plotArea>
    <c:legend>
      <c:legendPos val="b"/>
      <c:overlay val="0"/>
      <c:txPr>
        <a:bodyPr/>
        <a:lstStyle/>
        <a:p>
          <a:pPr>
            <a:defRPr sz="1100"/>
          </a:pPr>
        </a:p>
      </c:txPr>
    </c:legend>
    <c:dispBlanksAs val="gap"/>
  </c:chart>
  <c:txPr>
    <a:bodyPr/>
    <a:lstStyle/>
    <a:p>
      <a:pPr>
        <a:defRPr sz="1100">
          <a:latin typeface="Times New Roman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title>
      <c:tx>
        <c:rich>
          <a:bodyPr/>
          <a:lstStyle/>
          <a:p>
            <a:r>
              <a:rPr sz="1300" b="1">
                <a:latin typeface="Times New Roman"/>
              </a:rPr>
              <a:t>Students with SPI below 5 (%)</a:t>
            </a:r>
          </a:p>
        </c:rich>
      </c:tx>
      <c:layout/>
      <c:overlay val="0"/>
    </c:title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Semester 4</c:v>
                </c:pt>
              </c:strCache>
            </c:strRef>
          </c:tx>
          <c:spPr>
            <a:solidFill>
              <a:srgbClr val="ED7D31"/>
            </a:solidFill>
          </c:spPr>
          <c:cat>
            <c:strRef>
              <c:f>Sheet1!$A$2:$A$4</c:f>
              <c:strCache>
                <c:ptCount val="3"/>
                <c:pt idx="0">
                  <c:v>2021 entry</c:v>
                </c:pt>
                <c:pt idx="1">
                  <c:v>2022 entry</c:v>
                </c:pt>
                <c:pt idx="2">
                  <c:v>2023 entry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82</c:v>
                </c:pt>
                <c:pt idx="1">
                  <c:v>88</c:v>
                </c:pt>
                <c:pt idx="2">
                  <c:v>87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Semester 6</c:v>
                </c:pt>
              </c:strCache>
            </c:strRef>
          </c:tx>
          <c:spPr>
            <a:solidFill>
              <a:srgbClr val="548235"/>
            </a:solidFill>
          </c:spPr>
          <c:cat>
            <c:strRef>
              <c:f>Sheet1!$A$2:$A$4</c:f>
              <c:strCache>
                <c:ptCount val="3"/>
                <c:pt idx="0">
                  <c:v>2021 entry</c:v>
                </c:pt>
                <c:pt idx="1">
                  <c:v>2022 entry</c:v>
                </c:pt>
                <c:pt idx="2">
                  <c:v>2023 entry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41</c:v>
                </c:pt>
                <c:pt idx="1">
                  <c:v>34</c:v>
                </c:pt>
                <c:pt idx="2">
                  <c:v>26</c:v>
                </c:pt>
              </c:numCache>
            </c:numRef>
          </c:val>
        </c:ser>
        <c:dLbls>
          <c:txPr>
            <a:bodyPr/>
            <a:lstStyle/>
            <a:p>
              <a:pPr>
                <a:defRPr sz="1100" b="1"/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BFBFBF"/>
            </a:solidFill>
          </a:ln>
        </c:spPr>
        <c:txPr>
          <a:bodyPr/>
          <a:lstStyle/>
          <a:p>
            <a:pPr>
              <a:defRPr sz="11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105.0"/>
          <c:min val="0.0"/>
        </c:scaling>
        <c:delete/>
        <c:axPos val="l"/>
        <c:majorTickMark val="out"/>
        <c:minorTickMark val="none"/>
        <c:tickLblPos val="nextTo"/>
        <c:crossAx val="-2068027336"/>
        <c:crosses val="autoZero"/>
      </c:valAx>
    </c:plotArea>
    <c:legend>
      <c:legendPos val="b"/>
      <c:overlay val="0"/>
      <c:txPr>
        <a:bodyPr/>
        <a:lstStyle/>
        <a:p>
          <a:pPr>
            <a:defRPr sz="1100"/>
          </a:pPr>
        </a:p>
      </c:txPr>
    </c:legend>
    <c:dispBlanksAs val="gap"/>
  </c:chart>
  <c:txPr>
    <a:bodyPr/>
    <a:lstStyle/>
    <a:p>
      <a:pPr>
        <a:defRPr sz="1100">
          <a:latin typeface="Times New Roman"/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title>
      <c:tx>
        <c:rich>
          <a:bodyPr/>
          <a:lstStyle/>
          <a:p>
            <a:r>
              <a:rPr sz="1300" b="1">
                <a:latin typeface="Times New Roman"/>
              </a:rPr>
              <a:t>Mean rating by feedback type</a:t>
            </a:r>
          </a:p>
        </c:rich>
      </c:tx>
      <c:layout/>
      <c:overlay val="0"/>
    </c:title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Mean rating out of 5</c:v>
                </c:pt>
              </c:strCache>
            </c:strRef>
          </c:tx>
          <c:spPr>
            <a:solidFill>
              <a:srgbClr val="2E8B8B"/>
            </a:solidFill>
          </c:spPr>
          <c:cat>
            <c:strRef>
              <c:f>Sheet1!$A$2:$A$6</c:f>
              <c:strCache>
                <c:ptCount val="5"/>
                <c:pt idx="0">
                  <c:v>Facility, term 241</c:v>
                </c:pt>
                <c:pt idx="1">
                  <c:v>Facility, term 242</c:v>
                </c:pt>
                <c:pt idx="2">
                  <c:v>Industrial visits (7 forms)</c:v>
                </c:pt>
                <c:pt idx="3">
                  <c:v>Entrepreneurship webinar</c:v>
                </c:pt>
                <c:pt idx="4">
                  <c:v>Computer training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3.58</c:v>
                </c:pt>
                <c:pt idx="1">
                  <c:v>3.58</c:v>
                </c:pt>
                <c:pt idx="2">
                  <c:v>4.33</c:v>
                </c:pt>
                <c:pt idx="3">
                  <c:v>3.81</c:v>
                </c:pt>
                <c:pt idx="4">
                  <c:v>4.52</c:v>
                </c:pt>
              </c:numCache>
            </c:numRef>
          </c:val>
        </c:ser>
        <c:dLbls>
          <c:txPr>
            <a:bodyPr/>
            <a:lstStyle/>
            <a:p>
              <a:pPr>
                <a:defRPr sz="1100" b="1"/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BFBFBF"/>
            </a:solidFill>
          </a:ln>
        </c:spPr>
        <c:txPr>
          <a:bodyPr/>
          <a:lstStyle/>
          <a:p>
            <a:pPr>
              <a:defRPr sz="11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5.5"/>
          <c:min val="0.0"/>
        </c:scaling>
        <c:delete/>
        <c:axPos val="l"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100">
          <a:latin typeface="Times New Roman"/>
        </a:defRPr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title>
      <c:tx>
        <c:rich>
          <a:bodyPr/>
          <a:lstStyle/>
          <a:p>
            <a:r>
              <a:rPr sz="1300" b="1">
                <a:latin typeface="Times New Roman"/>
              </a:rPr>
              <a:t>Mean rating by statement (1 to 5)</a:t>
            </a:r>
          </a:p>
        </c:rich>
      </c:tx>
      <c:layout/>
      <c:overlay val="0"/>
    </c:title>
    <c:autoTitleDeleted val="0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Term 241 (92 responses)</c:v>
                </c:pt>
              </c:strCache>
            </c:strRef>
          </c:tx>
          <c:spPr>
            <a:solidFill>
              <a:srgbClr val="1F4E79"/>
            </a:solidFill>
          </c:spPr>
          <c:cat>
            <c:strRef>
              <c:f>Sheet1!$A$2:$A$16</c:f>
              <c:strCache>
                <c:ptCount val="15"/>
                <c:pt idx="0">
                  <c:v>Books</c:v>
                </c:pt>
                <c:pt idx="1">
                  <c:v>Reading space</c:v>
                </c:pt>
                <c:pt idx="2">
                  <c:v>Library staff</c:v>
                </c:pt>
                <c:pt idx="3">
                  <c:v>Wi-Fi</c:v>
                </c:pt>
                <c:pt idx="4">
                  <c:v>Office staff</c:v>
                </c:pt>
                <c:pt idx="5">
                  <c:v>Toilets</c:v>
                </c:pt>
                <c:pt idx="6">
                  <c:v>Drinking water</c:v>
                </c:pt>
                <c:pt idx="7">
                  <c:v>Grievance</c:v>
                </c:pt>
                <c:pt idx="8">
                  <c:v>Placement cell</c:v>
                </c:pt>
                <c:pt idx="9">
                  <c:v>Lab equipment</c:v>
                </c:pt>
                <c:pt idx="10">
                  <c:v>Green campus</c:v>
                </c:pt>
                <c:pt idx="11">
                  <c:v>Classes, labs clean</c:v>
                </c:pt>
                <c:pt idx="12">
                  <c:v>Power</c:v>
                </c:pt>
                <c:pt idx="13">
                  <c:v>Sports</c:v>
                </c:pt>
                <c:pt idx="14">
                  <c:v>First aid, fire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3.6</c:v>
                </c:pt>
                <c:pt idx="1">
                  <c:v>3.5</c:v>
                </c:pt>
                <c:pt idx="2">
                  <c:v>3.72</c:v>
                </c:pt>
                <c:pt idx="3">
                  <c:v>3.43</c:v>
                </c:pt>
                <c:pt idx="4">
                  <c:v>3.85</c:v>
                </c:pt>
                <c:pt idx="5">
                  <c:v>3.46</c:v>
                </c:pt>
                <c:pt idx="6">
                  <c:v>3.58</c:v>
                </c:pt>
                <c:pt idx="7">
                  <c:v>3.63</c:v>
                </c:pt>
                <c:pt idx="8">
                  <c:v>3.58</c:v>
                </c:pt>
                <c:pt idx="9">
                  <c:v>3.45</c:v>
                </c:pt>
                <c:pt idx="10">
                  <c:v>3.65</c:v>
                </c:pt>
                <c:pt idx="11">
                  <c:v>3.7</c:v>
                </c:pt>
                <c:pt idx="12">
                  <c:v>3.65</c:v>
                </c:pt>
                <c:pt idx="13">
                  <c:v>3.39</c:v>
                </c:pt>
                <c:pt idx="14">
                  <c:v>3.52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Term 242 (52 responses)</c:v>
                </c:pt>
              </c:strCache>
            </c:strRef>
          </c:tx>
          <c:spPr>
            <a:solidFill>
              <a:srgbClr val="ED7D31"/>
            </a:solidFill>
          </c:spPr>
          <c:cat>
            <c:strRef>
              <c:f>Sheet1!$A$2:$A$16</c:f>
              <c:strCache>
                <c:ptCount val="15"/>
                <c:pt idx="0">
                  <c:v>Books</c:v>
                </c:pt>
                <c:pt idx="1">
                  <c:v>Reading space</c:v>
                </c:pt>
                <c:pt idx="2">
                  <c:v>Library staff</c:v>
                </c:pt>
                <c:pt idx="3">
                  <c:v>Wi-Fi</c:v>
                </c:pt>
                <c:pt idx="4">
                  <c:v>Office staff</c:v>
                </c:pt>
                <c:pt idx="5">
                  <c:v>Toilets</c:v>
                </c:pt>
                <c:pt idx="6">
                  <c:v>Drinking water</c:v>
                </c:pt>
                <c:pt idx="7">
                  <c:v>Grievance</c:v>
                </c:pt>
                <c:pt idx="8">
                  <c:v>Placement cell</c:v>
                </c:pt>
                <c:pt idx="9">
                  <c:v>Lab equipment</c:v>
                </c:pt>
                <c:pt idx="10">
                  <c:v>Green campus</c:v>
                </c:pt>
                <c:pt idx="11">
                  <c:v>Classes, labs clean</c:v>
                </c:pt>
                <c:pt idx="12">
                  <c:v>Power</c:v>
                </c:pt>
                <c:pt idx="13">
                  <c:v>Sports</c:v>
                </c:pt>
                <c:pt idx="14">
                  <c:v>First aid, fire</c:v>
                </c:pt>
              </c:strCache>
            </c:str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3.46</c:v>
                </c:pt>
                <c:pt idx="1">
                  <c:v>3.44</c:v>
                </c:pt>
                <c:pt idx="2">
                  <c:v>3.63</c:v>
                </c:pt>
                <c:pt idx="3">
                  <c:v>3.62</c:v>
                </c:pt>
                <c:pt idx="4">
                  <c:v>3.73</c:v>
                </c:pt>
                <c:pt idx="5">
                  <c:v>3.58</c:v>
                </c:pt>
                <c:pt idx="6">
                  <c:v>3.6</c:v>
                </c:pt>
                <c:pt idx="7">
                  <c:v>3.52</c:v>
                </c:pt>
                <c:pt idx="8">
                  <c:v>3.67</c:v>
                </c:pt>
                <c:pt idx="9">
                  <c:v>3.83</c:v>
                </c:pt>
                <c:pt idx="10">
                  <c:v>3.5</c:v>
                </c:pt>
                <c:pt idx="11">
                  <c:v>3.5</c:v>
                </c:pt>
                <c:pt idx="12">
                  <c:v>3.65</c:v>
                </c:pt>
                <c:pt idx="13">
                  <c:v>3.44</c:v>
                </c:pt>
                <c:pt idx="14">
                  <c:v>3.58</c:v>
                </c:pt>
              </c:numCache>
            </c:numRef>
          </c:val>
        </c:ser>
        <c:dLbls>
          <c:txPr>
            <a:bodyPr/>
            <a:lstStyle/>
            <a:p>
              <a:pPr>
                <a:defRPr sz="1100" b="1"/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axMin"/>
        </c:scaling>
        <c:delete val="0"/>
        <c:axPos val="l"/>
        <c:majorTickMark val="out"/>
        <c:minorTickMark val="none"/>
        <c:tickLblPos val="nextTo"/>
        <c:spPr>
          <a:ln>
            <a:solidFill>
              <a:srgbClr val="BFBFBF"/>
            </a:solidFill>
          </a:ln>
        </c:spPr>
        <c:txPr>
          <a:bodyPr/>
          <a:lstStyle/>
          <a:p>
            <a:pPr>
              <a:defRPr sz="11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4.6"/>
          <c:min val="0.0"/>
        </c:scaling>
        <c:delete/>
        <c:axPos val="b"/>
        <c:majorTickMark val="out"/>
        <c:minorTickMark val="none"/>
        <c:tickLblPos val="nextTo"/>
        <c:crossAx val="-2068027336"/>
        <c:crosses val="autoZero"/>
      </c:valAx>
    </c:plotArea>
    <c:legend>
      <c:legendPos val="b"/>
      <c:overlay val="0"/>
      <c:txPr>
        <a:bodyPr/>
        <a:lstStyle/>
        <a:p>
          <a:pPr>
            <a:defRPr sz="1100"/>
          </a:pPr>
        </a:p>
      </c:txPr>
    </c:legend>
    <c:dispBlanksAs val="gap"/>
  </c:chart>
  <c:txPr>
    <a:bodyPr/>
    <a:lstStyle/>
    <a:p>
      <a:pPr>
        <a:defRPr sz="1100">
          <a:latin typeface="Times New Roman"/>
        </a:defRPr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title>
      <c:tx>
        <c:rich>
          <a:bodyPr/>
          <a:lstStyle/>
          <a:p>
            <a:r>
              <a:rPr sz="1300" b="1">
                <a:latin typeface="Times New Roman"/>
              </a:rPr>
              <a:t>T&amp;P Cell activities</a:t>
            </a:r>
          </a:p>
        </c:rich>
      </c:tx>
      <c:layout/>
      <c:overlay val="0"/>
    </c:title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Activities</c:v>
                </c:pt>
              </c:strCache>
            </c:strRef>
          </c:tx>
          <c:spPr>
            <a:solidFill>
              <a:srgbClr val="1F4E79"/>
            </a:solidFill>
          </c:spPr>
          <c:cat>
            <c:strRef>
              <c:f>Sheet1!$A$2:$A$4</c:f>
              <c:strCache>
                <c:ptCount val="3"/>
                <c:pt idx="0">
                  <c:v>2023-24</c:v>
                </c:pt>
                <c:pt idx="1">
                  <c:v>2024-25</c:v>
                </c:pt>
                <c:pt idx="2">
                  <c:v>2025-26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11</c:v>
                </c:pt>
                <c:pt idx="1">
                  <c:v>9</c:v>
                </c:pt>
                <c:pt idx="2">
                  <c:v>13</c:v>
                </c:pt>
              </c:numCache>
            </c:numRef>
          </c:val>
        </c:ser>
        <c:dLbls>
          <c:txPr>
            <a:bodyPr/>
            <a:lstStyle/>
            <a:p>
              <a:pPr>
                <a:defRPr sz="1100" b="1"/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BFBFBF"/>
            </a:solidFill>
          </a:ln>
        </c:spPr>
        <c:txPr>
          <a:bodyPr/>
          <a:lstStyle/>
          <a:p>
            <a:pPr>
              <a:defRPr sz="11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16.0"/>
          <c:min val="0.0"/>
        </c:scaling>
        <c:delete/>
        <c:axPos val="l"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100">
          <a:latin typeface="Times New Roman"/>
        </a:defRPr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title>
      <c:tx>
        <c:rich>
          <a:bodyPr/>
          <a:lstStyle/>
          <a:p>
            <a:r>
              <a:rPr sz="1300" b="1">
                <a:latin typeface="Times New Roman"/>
              </a:rPr>
              <a:t>Mechanical students in internships</a:t>
            </a:r>
          </a:p>
        </c:rich>
      </c:tx>
      <c:layout/>
      <c:overlay val="0"/>
    </c:title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Internship-I</c:v>
                </c:pt>
              </c:strCache>
            </c:strRef>
          </c:tx>
          <c:spPr>
            <a:solidFill>
              <a:srgbClr val="2E8B8B"/>
            </a:solidFill>
          </c:spPr>
          <c:cat>
            <c:strRef>
              <c:f>Sheet1!$A$2:$A$4</c:f>
              <c:strCache>
                <c:ptCount val="3"/>
                <c:pt idx="0">
                  <c:v>2023-24</c:v>
                </c:pt>
                <c:pt idx="1">
                  <c:v>2024-25</c:v>
                </c:pt>
                <c:pt idx="2">
                  <c:v>2025-26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42</c:v>
                </c:pt>
                <c:pt idx="1">
                  <c:v>31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Internship-II</c:v>
                </c:pt>
              </c:strCache>
            </c:strRef>
          </c:tx>
          <c:spPr>
            <a:solidFill>
              <a:srgbClr val="548235"/>
            </a:solidFill>
          </c:spPr>
          <c:cat>
            <c:strRef>
              <c:f>Sheet1!$A$2:$A$4</c:f>
              <c:strCache>
                <c:ptCount val="3"/>
                <c:pt idx="0">
                  <c:v>2023-24</c:v>
                </c:pt>
                <c:pt idx="1">
                  <c:v>2024-25</c:v>
                </c:pt>
                <c:pt idx="2">
                  <c:v>2025-26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30</c:v>
                </c:pt>
                <c:pt idx="1">
                  <c:v>18</c:v>
                </c:pt>
                <c:pt idx="2">
                  <c:v>28</c:v>
                </c:pt>
              </c:numCache>
            </c:numRef>
          </c:val>
        </c:ser>
        <c:dLbls>
          <c:txPr>
            <a:bodyPr/>
            <a:lstStyle/>
            <a:p>
              <a:pPr>
                <a:defRPr sz="1100" b="1"/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BFBFBF"/>
            </a:solidFill>
          </a:ln>
        </c:spPr>
        <c:txPr>
          <a:bodyPr/>
          <a:lstStyle/>
          <a:p>
            <a:pPr>
              <a:defRPr sz="11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52.0"/>
          <c:min val="0.0"/>
        </c:scaling>
        <c:delete/>
        <c:axPos val="l"/>
        <c:majorTickMark val="out"/>
        <c:minorTickMark val="none"/>
        <c:tickLblPos val="nextTo"/>
        <c:crossAx val="-2068027336"/>
        <c:crosses val="autoZero"/>
      </c:valAx>
    </c:plotArea>
    <c:legend>
      <c:legendPos val="b"/>
      <c:overlay val="0"/>
      <c:txPr>
        <a:bodyPr/>
        <a:lstStyle/>
        <a:p>
          <a:pPr>
            <a:defRPr sz="1100"/>
          </a:pPr>
        </a:p>
      </c:txPr>
    </c:legend>
    <c:dispBlanksAs val="gap"/>
  </c:chart>
  <c:txPr>
    <a:bodyPr/>
    <a:lstStyle/>
    <a:p>
      <a:pPr>
        <a:defRPr sz="1100">
          <a:latin typeface="Times New Roman"/>
        </a:defRPr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title>
      <c:tx>
        <c:rich>
          <a:bodyPr/>
          <a:lstStyle/>
          <a:p>
            <a:r>
              <a:rPr sz="1300" b="1">
                <a:latin typeface="Times New Roman"/>
              </a:rPr>
              <a:t>Placed and higher studies</a:t>
            </a:r>
          </a:p>
        </c:rich>
      </c:tx>
      <c:layout/>
      <c:overlay val="0"/>
    </c:title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Placed</c:v>
                </c:pt>
              </c:strCache>
            </c:strRef>
          </c:tx>
          <c:spPr>
            <a:solidFill>
              <a:srgbClr val="2E8B8B"/>
            </a:solidFill>
          </c:spPr>
          <c:cat>
            <c:strRef>
              <c:f>Sheet1!$A$2:$A$6</c:f>
              <c:strCache>
                <c:ptCount val="5"/>
                <c:pt idx="0">
                  <c:v>2021-22</c:v>
                </c:pt>
                <c:pt idx="1">
                  <c:v>2022-23</c:v>
                </c:pt>
                <c:pt idx="2">
                  <c:v>2023-24</c:v>
                </c:pt>
                <c:pt idx="3">
                  <c:v>2024-25</c:v>
                </c:pt>
                <c:pt idx="4">
                  <c:v>2025-26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33</c:v>
                </c:pt>
                <c:pt idx="1">
                  <c:v>24</c:v>
                </c:pt>
                <c:pt idx="2">
                  <c:v>20</c:v>
                </c:pt>
                <c:pt idx="3">
                  <c:v>13</c:v>
                </c:pt>
                <c:pt idx="4">
                  <c:v>10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Higher studies</c:v>
                </c:pt>
              </c:strCache>
            </c:strRef>
          </c:tx>
          <c:spPr>
            <a:solidFill>
              <a:srgbClr val="548235"/>
            </a:solidFill>
          </c:spPr>
          <c:cat>
            <c:strRef>
              <c:f>Sheet1!$A$2:$A$6</c:f>
              <c:strCache>
                <c:ptCount val="5"/>
                <c:pt idx="0">
                  <c:v>2021-22</c:v>
                </c:pt>
                <c:pt idx="1">
                  <c:v>2022-23</c:v>
                </c:pt>
                <c:pt idx="2">
                  <c:v>2023-24</c:v>
                </c:pt>
                <c:pt idx="3">
                  <c:v>2024-25</c:v>
                </c:pt>
                <c:pt idx="4">
                  <c:v>2025-26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27</c:v>
                </c:pt>
                <c:pt idx="1">
                  <c:v>34</c:v>
                </c:pt>
                <c:pt idx="2">
                  <c:v>19</c:v>
                </c:pt>
                <c:pt idx="3">
                  <c:v>18</c:v>
                </c:pt>
              </c:numCache>
            </c:numRef>
          </c:val>
        </c:ser>
        <c:dLbls>
          <c:txPr>
            <a:bodyPr/>
            <a:lstStyle/>
            <a:p>
              <a:pPr>
                <a:defRPr sz="1100" b="1"/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BFBFBF"/>
            </a:solidFill>
          </a:ln>
        </c:spPr>
        <c:txPr>
          <a:bodyPr/>
          <a:lstStyle/>
          <a:p>
            <a:pPr>
              <a:defRPr sz="11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42.0"/>
          <c:min val="0.0"/>
        </c:scaling>
        <c:delete/>
        <c:axPos val="l"/>
        <c:majorTickMark val="out"/>
        <c:minorTickMark val="none"/>
        <c:tickLblPos val="nextTo"/>
        <c:crossAx val="-2068027336"/>
        <c:crosses val="autoZero"/>
      </c:valAx>
    </c:plotArea>
    <c:legend>
      <c:legendPos val="b"/>
      <c:overlay val="0"/>
      <c:txPr>
        <a:bodyPr/>
        <a:lstStyle/>
        <a:p>
          <a:pPr>
            <a:defRPr sz="1100"/>
          </a:pPr>
        </a:p>
      </c:txPr>
    </c:legend>
    <c:dispBlanksAs val="gap"/>
  </c:chart>
  <c:txPr>
    <a:bodyPr/>
    <a:lstStyle/>
    <a:p>
      <a:pPr>
        <a:defRPr sz="1100">
          <a:latin typeface="Times New Roman"/>
        </a:defRPr>
      </a:pPr>
      <a:endParaRPr lang="en-U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title>
      <c:tx>
        <c:rich>
          <a:bodyPr/>
          <a:lstStyle/>
          <a:p>
            <a:r>
              <a:rPr sz="1300" b="1">
                <a:latin typeface="Times New Roman"/>
              </a:rPr>
              <a:t>Placement % of final-year students</a:t>
            </a:r>
          </a:p>
        </c:rich>
      </c:tx>
      <c:layout/>
      <c:overlay val="0"/>
    </c:title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Placement %</c:v>
                </c:pt>
              </c:strCache>
            </c:strRef>
          </c:tx>
          <c:spPr>
            <a:solidFill>
              <a:srgbClr val="ED7D31"/>
            </a:solidFill>
          </c:spPr>
          <c:cat>
            <c:strRef>
              <c:f>Sheet1!$A$2:$A$5</c:f>
              <c:strCache>
                <c:ptCount val="4"/>
                <c:pt idx="0">
                  <c:v>2022-23</c:v>
                </c:pt>
                <c:pt idx="1">
                  <c:v>2023-24</c:v>
                </c:pt>
                <c:pt idx="2">
                  <c:v>2024-25</c:v>
                </c:pt>
                <c:pt idx="3">
                  <c:v>2025-26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60</c:v>
                </c:pt>
                <c:pt idx="1">
                  <c:v>56</c:v>
                </c:pt>
                <c:pt idx="2">
                  <c:v>72</c:v>
                </c:pt>
                <c:pt idx="3">
                  <c:v>45</c:v>
                </c:pt>
              </c:numCache>
            </c:numRef>
          </c:val>
        </c:ser>
        <c:dLbls>
          <c:txPr>
            <a:bodyPr/>
            <a:lstStyle/>
            <a:p>
              <a:pPr>
                <a:defRPr sz="1100" b="1"/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BFBFBF"/>
            </a:solidFill>
          </a:ln>
        </c:spPr>
        <c:txPr>
          <a:bodyPr/>
          <a:lstStyle/>
          <a:p>
            <a:pPr>
              <a:defRPr sz="11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85.0"/>
          <c:min val="0.0"/>
        </c:scaling>
        <c:delete/>
        <c:axPos val="l"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100">
          <a:latin typeface="Times New Roman"/>
        </a:defRPr>
      </a:pPr>
      <a:endParaRPr lang="en-US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title>
      <c:tx>
        <c:rich>
          <a:bodyPr/>
          <a:lstStyle/>
          <a:p>
            <a:r>
              <a:rPr sz="1300" b="1">
                <a:latin typeface="Times New Roman"/>
              </a:rPr>
              <a:t>Package, lakh per year</a:t>
            </a:r>
          </a:p>
        </c:rich>
      </c:tx>
      <c:layout/>
      <c:overlay val="0"/>
    </c:title>
    <c:autoTitleDeleted val="0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Average</c:v>
                </c:pt>
              </c:strCache>
            </c:strRef>
          </c:tx>
          <c:spPr>
            <a:ln w="34925">
              <a:solidFill>
                <a:srgbClr val="1F4E79"/>
              </a:solidFill>
            </a:ln>
          </c:spPr>
          <c:marker>
            <c:symbol val="circle"/>
            <c:size val="9"/>
            <c:spPr>
              <a:solidFill>
                <a:srgbClr val="1F4E79"/>
              </a:solidFill>
              <a:ln>
                <a:solidFill>
                  <a:srgbClr val="1F4E79"/>
                </a:solidFill>
              </a:ln>
            </c:spPr>
          </c:marker>
          <c:dLbls>
            <c:txPr>
              <a:bodyPr/>
              <a:lstStyle/>
              <a:p>
                <a:pPr>
                  <a:defRPr sz="1100" b="1">
                    <a:solidFill>
                      <a:srgbClr val="1F4E79"/>
                    </a:solidFill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Sheet1!$A$2:$A$6</c:f>
              <c:strCache>
                <c:ptCount val="5"/>
                <c:pt idx="0">
                  <c:v>2021-22</c:v>
                </c:pt>
                <c:pt idx="1">
                  <c:v>2022-23</c:v>
                </c:pt>
                <c:pt idx="2">
                  <c:v>2023-24</c:v>
                </c:pt>
                <c:pt idx="3">
                  <c:v>2024-25</c:v>
                </c:pt>
                <c:pt idx="4">
                  <c:v>2025-26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1.49</c:v>
                </c:pt>
                <c:pt idx="1">
                  <c:v>1.75</c:v>
                </c:pt>
                <c:pt idx="2">
                  <c:v>2.0</c:v>
                </c:pt>
                <c:pt idx="3">
                  <c:v>2.15</c:v>
                </c:pt>
                <c:pt idx="4">
                  <c:v>2.3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Highest</c:v>
                </c:pt>
              </c:strCache>
            </c:strRef>
          </c:tx>
          <c:spPr>
            <a:ln w="34925">
              <a:solidFill>
                <a:srgbClr val="548235"/>
              </a:solidFill>
            </a:ln>
          </c:spPr>
          <c:marker>
            <c:symbol val="circle"/>
            <c:size val="9"/>
            <c:spPr>
              <a:solidFill>
                <a:srgbClr val="548235"/>
              </a:solidFill>
              <a:ln>
                <a:solidFill>
                  <a:srgbClr val="548235"/>
                </a:solidFill>
              </a:ln>
            </c:spPr>
          </c:marker>
          <c:dLbls>
            <c:txPr>
              <a:bodyPr/>
              <a:lstStyle/>
              <a:p>
                <a:pPr>
                  <a:defRPr sz="1100" b="1">
                    <a:solidFill>
                      <a:srgbClr val="548235"/>
                    </a:solidFill>
                  </a:defRPr>
                </a:pPr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Sheet1!$A$2:$A$6</c:f>
              <c:strCache>
                <c:ptCount val="5"/>
                <c:pt idx="0">
                  <c:v>2021-22</c:v>
                </c:pt>
                <c:pt idx="1">
                  <c:v>2022-23</c:v>
                </c:pt>
                <c:pt idx="2">
                  <c:v>2023-24</c:v>
                </c:pt>
                <c:pt idx="3">
                  <c:v>2024-25</c:v>
                </c:pt>
                <c:pt idx="4">
                  <c:v>2025-26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1.8</c:v>
                </c:pt>
                <c:pt idx="1">
                  <c:v>2.4</c:v>
                </c:pt>
                <c:pt idx="2">
                  <c:v>2.88</c:v>
                </c:pt>
                <c:pt idx="3">
                  <c:v>3.48</c:v>
                </c:pt>
                <c:pt idx="4">
                  <c:v>3.6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BFBFBF"/>
            </a:solidFill>
          </a:ln>
        </c:spPr>
        <c:txPr>
          <a:bodyPr/>
          <a:lstStyle/>
          <a:p>
            <a:pPr>
              <a:defRPr sz="1100"/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>
          <c:max val="4.2"/>
          <c:min val="0.0"/>
        </c:scaling>
        <c:delete/>
        <c:axPos val="l"/>
        <c:majorTickMark val="out"/>
        <c:minorTickMark val="none"/>
        <c:tickLblPos val="nextTo"/>
        <c:crossAx val="2118791784"/>
        <c:crosses val="autoZero"/>
      </c:valAx>
    </c:plotArea>
    <c:legend>
      <c:legendPos val="b"/>
      <c:layout/>
      <c:overlay val="0"/>
      <c:txPr>
        <a:bodyPr/>
        <a:lstStyle/>
        <a:p>
          <a:pPr>
            <a:defRPr sz="1100"/>
          </a:pPr>
        </a:p>
      </c:txPr>
    </c:legend>
    <c:plotVisOnly val="1"/>
    <c:dispBlanksAs val="gap"/>
    <c:showDLblsOverMax val="0"/>
  </c:chart>
  <c:txPr>
    <a:bodyPr/>
    <a:lstStyle/>
    <a:p>
      <a:pPr>
        <a:defRPr sz="1100">
          <a:latin typeface="Times New Roman"/>
        </a:defRPr>
      </a:pPr>
      <a:endParaRPr lang="en-US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title>
      <c:tx>
        <c:rich>
          <a:bodyPr/>
          <a:lstStyle/>
          <a:p>
            <a:r>
              <a:rPr sz="1300" b="1">
                <a:latin typeface="Times New Roman"/>
              </a:rPr>
              <a:t>Participants in entrepreneurship and employability programmes</a:t>
            </a:r>
          </a:p>
        </c:rich>
      </c:tx>
      <c:layout/>
      <c:overlay val="0"/>
    </c:title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Participants</c:v>
                </c:pt>
              </c:strCache>
            </c:strRef>
          </c:tx>
          <c:spPr>
            <a:solidFill>
              <a:srgbClr val="ED7D31"/>
            </a:solidFill>
          </c:spPr>
          <c:cat>
            <c:strRef>
              <c:f>Sheet1!$A$2:$A$6</c:f>
              <c:strCache>
                <c:ptCount val="5"/>
                <c:pt idx="0">
                  <c:v>Art of Opportunity, 2023-24</c:v>
                </c:pt>
                <c:pt idx="1">
                  <c:v>Idea2Impact, 2024-25</c:v>
                </c:pt>
                <c:pt idx="2">
                  <c:v>PM Vishwakarma seminar, 2025-26</c:v>
                </c:pt>
                <c:pt idx="3">
                  <c:v>Wadhwani training, 2023-24</c:v>
                </c:pt>
                <c:pt idx="4">
                  <c:v>IBM SkillsBuild, 2023-24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42</c:v>
                </c:pt>
                <c:pt idx="1">
                  <c:v>46</c:v>
                </c:pt>
                <c:pt idx="2">
                  <c:v>41</c:v>
                </c:pt>
                <c:pt idx="3">
                  <c:v>64</c:v>
                </c:pt>
                <c:pt idx="4">
                  <c:v>72</c:v>
                </c:pt>
              </c:numCache>
            </c:numRef>
          </c:val>
        </c:ser>
        <c:dLbls>
          <c:txPr>
            <a:bodyPr/>
            <a:lstStyle/>
            <a:p>
              <a:pPr>
                <a:defRPr sz="1100" b="1"/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BFBFBF"/>
            </a:solidFill>
          </a:ln>
        </c:spPr>
        <c:txPr>
          <a:bodyPr/>
          <a:lstStyle/>
          <a:p>
            <a:pPr>
              <a:defRPr sz="11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85.0"/>
          <c:min val="0.0"/>
        </c:scaling>
        <c:delete/>
        <c:axPos val="l"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100">
          <a:latin typeface="Times New Roman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Relationship Id="rId3" Type="http://schemas.openxmlformats.org/officeDocument/2006/relationships/chart" Target="../charts/chart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8.xml"/><Relationship Id="rId3" Type="http://schemas.openxmlformats.org/officeDocument/2006/relationships/chart" Target="../charts/chart9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0.xml"/><Relationship Id="rId3" Type="http://schemas.openxmlformats.org/officeDocument/2006/relationships/chart" Target="../charts/chart11.xml"/><Relationship Id="rId4" Type="http://schemas.openxmlformats.org/officeDocument/2006/relationships/chart" Target="../charts/chart1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4754880"/>
            <a:ext cx="12191695" cy="73152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10515600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600" b="1" i="0">
                <a:solidFill>
                  <a:srgbClr val="FFC000"/>
                </a:solidFill>
                <a:latin typeface="Times New Roman"/>
              </a:rPr>
              <a:t>NATIONAL BOARD OF ACCREDITATION  |  SELF ASSESSMENT REPORT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737360"/>
            <a:ext cx="10789920" cy="16459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3400" b="1" i="0">
                <a:solidFill>
                  <a:srgbClr val="FFFFFF"/>
                </a:solidFill>
                <a:latin typeface="Times New Roman"/>
              </a:rPr>
              <a:t>CRITERION 8</a:t>
            </a:r>
          </a:p>
          <a:p>
            <a:pPr algn="l"/>
            <a:r>
              <a:rPr sz="3400" b="1" i="0">
                <a:solidFill>
                  <a:srgbClr val="FFFFFF"/>
                </a:solidFill>
                <a:latin typeface="Times New Roman"/>
              </a:rPr>
              <a:t>Student Support Systems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566160"/>
            <a:ext cx="10515600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800" b="0" i="0">
                <a:solidFill>
                  <a:srgbClr val="FFFFFF"/>
                </a:solidFill>
                <a:latin typeface="Times New Roman"/>
              </a:rPr>
              <a:t>Diploma Programme in Mechanical Engineering  |  Government Polytechnic Chhotaudepur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5120640"/>
            <a:ext cx="2468880" cy="1005840"/>
          </a:xfrm>
          <a:prstGeom prst="roundRect">
            <a:avLst>
              <a:gd name="adj" fmla="val 8000"/>
            </a:avLst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/>
            <a:r>
              <a:rPr sz="2400" b="1">
                <a:solidFill>
                  <a:srgbClr val="FFFFFF"/>
                </a:solidFill>
                <a:latin typeface="Times New Roman"/>
              </a:rPr>
              <a:t>50</a:t>
            </a:r>
          </a:p>
          <a:p>
            <a:pPr algn="ctr"/>
            <a:r>
              <a:rPr sz="2000" b="0">
                <a:solidFill>
                  <a:srgbClr val="FFFFFF"/>
                </a:solidFill>
                <a:latin typeface="Times New Roman"/>
              </a:rPr>
              <a:t>marks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383280" y="5120640"/>
            <a:ext cx="2468880" cy="1005840"/>
          </a:xfrm>
          <a:prstGeom prst="roundRect">
            <a:avLst>
              <a:gd name="adj" fmla="val 8000"/>
            </a:avLst>
          </a:prstGeom>
          <a:solidFill>
            <a:srgbClr val="2E8B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/>
            <a:r>
              <a:rPr sz="2400" b="1">
                <a:solidFill>
                  <a:srgbClr val="FFFFFF"/>
                </a:solidFill>
                <a:latin typeface="Times New Roman"/>
              </a:rPr>
              <a:t>1,196</a:t>
            </a:r>
          </a:p>
          <a:p>
            <a:pPr algn="ctr"/>
            <a:r>
              <a:rPr sz="2000" b="0">
                <a:solidFill>
                  <a:srgbClr val="FFFFFF"/>
                </a:solidFill>
                <a:latin typeface="Times New Roman"/>
              </a:rPr>
              <a:t>mentoring records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035040" y="5120640"/>
            <a:ext cx="2468880" cy="1005840"/>
          </a:xfrm>
          <a:prstGeom prst="roundRect">
            <a:avLst>
              <a:gd name="adj" fmla="val 8000"/>
            </a:avLst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/>
            <a:r>
              <a:rPr sz="2400" b="1">
                <a:solidFill>
                  <a:srgbClr val="FFFFFF"/>
                </a:solidFill>
                <a:latin typeface="Times New Roman"/>
              </a:rPr>
              <a:t>144</a:t>
            </a:r>
          </a:p>
          <a:p>
            <a:pPr algn="ctr"/>
            <a:r>
              <a:rPr sz="2000" b="0">
                <a:solidFill>
                  <a:srgbClr val="FFFFFF"/>
                </a:solidFill>
                <a:latin typeface="Times New Roman"/>
              </a:rPr>
              <a:t>facility feedback responses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686800" y="5120640"/>
            <a:ext cx="2468880" cy="1005840"/>
          </a:xfrm>
          <a:prstGeom prst="roundRect">
            <a:avLst>
              <a:gd name="adj" fmla="val 8000"/>
            </a:avLst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/>
            <a:r>
              <a:rPr sz="2400" b="1">
                <a:solidFill>
                  <a:srgbClr val="FFFFFF"/>
                </a:solidFill>
                <a:latin typeface="Times New Roman"/>
              </a:rPr>
              <a:t>100</a:t>
            </a:r>
          </a:p>
          <a:p>
            <a:pPr algn="ctr"/>
            <a:r>
              <a:rPr sz="2000" b="0">
                <a:solidFill>
                  <a:srgbClr val="FFFFFF"/>
                </a:solidFill>
                <a:latin typeface="Times New Roman"/>
              </a:rPr>
              <a:t>students placed, 5 years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692640" cy="65836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2600" b="1" i="0">
                <a:solidFill>
                  <a:srgbClr val="FFFFFF"/>
                </a:solidFill>
                <a:latin typeface="Times New Roman"/>
              </a:rPr>
              <a:t>Criterion at a glance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469880" y="182880"/>
            <a:ext cx="1371600" cy="502920"/>
          </a:xfrm>
          <a:prstGeom prst="roundRect">
            <a:avLst>
              <a:gd name="adj" fmla="val 8000"/>
            </a:avLst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/>
            <a:r>
              <a:rPr sz="1600" b="1">
                <a:solidFill>
                  <a:srgbClr val="FFFFFF"/>
                </a:solidFill>
                <a:latin typeface="Times New Roman"/>
              </a:rPr>
              <a:t>50 marks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00" b="0" i="0">
                <a:solidFill>
                  <a:srgbClr val="7F7F7F"/>
                </a:solidFill>
                <a:latin typeface="Times New Roman"/>
              </a:rPr>
              <a:t>GP Chhotaudepur | Mechanical Engineering | NBA Criterion 8 (SAR)</a:t>
            </a:r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365760" y="1097280"/>
          <a:ext cx="5120640" cy="512064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5943600" y="1188720"/>
            <a:ext cx="1005840" cy="729691"/>
          </a:xfrm>
          <a:prstGeom prst="roundRect">
            <a:avLst>
              <a:gd name="adj" fmla="val 8000"/>
            </a:avLst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/>
            <a:r>
              <a:rPr sz="2000" b="1">
                <a:solidFill>
                  <a:srgbClr val="FFFFFF"/>
                </a:solidFill>
                <a:latin typeface="Times New Roman"/>
              </a:rPr>
              <a:t>8.1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040880" y="1188720"/>
            <a:ext cx="3840480" cy="729691"/>
          </a:xfrm>
          <a:prstGeom prst="roundRect">
            <a:avLst>
              <a:gd name="adj" fmla="val 8000"/>
            </a:avLst>
          </a:prstGeom>
          <a:solidFill>
            <a:srgbClr val="EAF1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l"/>
            <a:r>
              <a:rPr sz="1600" b="0">
                <a:solidFill>
                  <a:srgbClr val="1F1F1F"/>
                </a:solidFill>
                <a:latin typeface="Times New Roman"/>
              </a:rPr>
              <a:t>Mentoring system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0972800" y="1188720"/>
            <a:ext cx="868680" cy="729691"/>
          </a:xfrm>
          <a:prstGeom prst="roundRect">
            <a:avLst>
              <a:gd name="adj" fmla="val 8000"/>
            </a:avLst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/>
            <a:r>
              <a:rPr sz="1900" b="1">
                <a:solidFill>
                  <a:srgbClr val="FFFFFF"/>
                </a:solidFill>
                <a:latin typeface="Times New Roman"/>
              </a:rPr>
              <a:t>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943600" y="2148840"/>
            <a:ext cx="1005840" cy="729691"/>
          </a:xfrm>
          <a:prstGeom prst="roundRect">
            <a:avLst>
              <a:gd name="adj" fmla="val 8000"/>
            </a:avLst>
          </a:prstGeom>
          <a:solidFill>
            <a:srgbClr val="2E8B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/>
            <a:r>
              <a:rPr sz="2000" b="1">
                <a:solidFill>
                  <a:srgbClr val="FFFFFF"/>
                </a:solidFill>
                <a:latin typeface="Times New Roman"/>
              </a:rPr>
              <a:t>8.2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040880" y="2148840"/>
            <a:ext cx="3840480" cy="729691"/>
          </a:xfrm>
          <a:prstGeom prst="roundRect">
            <a:avLst>
              <a:gd name="adj" fmla="val 8000"/>
            </a:avLst>
          </a:prstGeom>
          <a:solidFill>
            <a:srgbClr val="EAF1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l"/>
            <a:r>
              <a:rPr sz="1600" b="0">
                <a:solidFill>
                  <a:srgbClr val="1F1F1F"/>
                </a:solidFill>
                <a:latin typeface="Times New Roman"/>
              </a:rPr>
              <a:t>Feedback analysis, action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0972800" y="2148840"/>
            <a:ext cx="868680" cy="729691"/>
          </a:xfrm>
          <a:prstGeom prst="roundRect">
            <a:avLst>
              <a:gd name="adj" fmla="val 8000"/>
            </a:avLst>
          </a:prstGeom>
          <a:solidFill>
            <a:srgbClr val="2E8B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/>
            <a:r>
              <a:rPr sz="1900" b="1">
                <a:solidFill>
                  <a:srgbClr val="FFFFFF"/>
                </a:solidFill>
                <a:latin typeface="Times New Roman"/>
              </a:rPr>
              <a:t>10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943600" y="3108960"/>
            <a:ext cx="1005840" cy="729691"/>
          </a:xfrm>
          <a:prstGeom prst="roundRect">
            <a:avLst>
              <a:gd name="adj" fmla="val 8000"/>
            </a:avLst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/>
            <a:r>
              <a:rPr sz="2000" b="1">
                <a:solidFill>
                  <a:srgbClr val="FFFFFF"/>
                </a:solidFill>
                <a:latin typeface="Times New Roman"/>
              </a:rPr>
              <a:t>8.3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040880" y="3108960"/>
            <a:ext cx="3840480" cy="729691"/>
          </a:xfrm>
          <a:prstGeom prst="roundRect">
            <a:avLst>
              <a:gd name="adj" fmla="val 8000"/>
            </a:avLst>
          </a:prstGeom>
          <a:solidFill>
            <a:srgbClr val="EAF1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l"/>
            <a:r>
              <a:rPr sz="1600" b="0">
                <a:solidFill>
                  <a:srgbClr val="1F1F1F"/>
                </a:solidFill>
                <a:latin typeface="Times New Roman"/>
              </a:rPr>
              <a:t>Feedback on facilities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0972800" y="3108960"/>
            <a:ext cx="868680" cy="729691"/>
          </a:xfrm>
          <a:prstGeom prst="roundRect">
            <a:avLst>
              <a:gd name="adj" fmla="val 8000"/>
            </a:avLst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/>
            <a:r>
              <a:rPr sz="1900" b="1">
                <a:solidFill>
                  <a:srgbClr val="FFFFFF"/>
                </a:solidFill>
                <a:latin typeface="Times New Roman"/>
              </a:rPr>
              <a:t>5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943600" y="4069080"/>
            <a:ext cx="1005840" cy="729691"/>
          </a:xfrm>
          <a:prstGeom prst="roundRect">
            <a:avLst>
              <a:gd name="adj" fmla="val 8000"/>
            </a:avLst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/>
            <a:r>
              <a:rPr sz="2000" b="1">
                <a:solidFill>
                  <a:srgbClr val="FFFFFF"/>
                </a:solidFill>
                <a:latin typeface="Times New Roman"/>
              </a:rPr>
              <a:t>8.4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040880" y="4069080"/>
            <a:ext cx="3840480" cy="729691"/>
          </a:xfrm>
          <a:prstGeom prst="roundRect">
            <a:avLst>
              <a:gd name="adj" fmla="val 8000"/>
            </a:avLst>
          </a:prstGeom>
          <a:solidFill>
            <a:srgbClr val="EAF1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l"/>
            <a:r>
              <a:rPr sz="1600" b="0">
                <a:solidFill>
                  <a:srgbClr val="1F1F1F"/>
                </a:solidFill>
                <a:latin typeface="Times New Roman"/>
              </a:rPr>
              <a:t>Career guidance, placement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0972800" y="4069080"/>
            <a:ext cx="868680" cy="729691"/>
          </a:xfrm>
          <a:prstGeom prst="roundRect">
            <a:avLst>
              <a:gd name="adj" fmla="val 8000"/>
            </a:avLst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/>
            <a:r>
              <a:rPr sz="1900" b="1">
                <a:solidFill>
                  <a:srgbClr val="FFFFFF"/>
                </a:solidFill>
                <a:latin typeface="Times New Roman"/>
              </a:rPr>
              <a:t>20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943600" y="5029200"/>
            <a:ext cx="1005840" cy="729691"/>
          </a:xfrm>
          <a:prstGeom prst="roundRect">
            <a:avLst>
              <a:gd name="adj" fmla="val 8000"/>
            </a:avLst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/>
            <a:r>
              <a:rPr sz="2000" b="1">
                <a:solidFill>
                  <a:srgbClr val="FFFFFF"/>
                </a:solidFill>
                <a:latin typeface="Times New Roman"/>
              </a:rPr>
              <a:t>8.5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040880" y="5029200"/>
            <a:ext cx="3840480" cy="729691"/>
          </a:xfrm>
          <a:prstGeom prst="roundRect">
            <a:avLst>
              <a:gd name="adj" fmla="val 8000"/>
            </a:avLst>
          </a:prstGeom>
          <a:solidFill>
            <a:srgbClr val="EAF1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l"/>
            <a:r>
              <a:rPr sz="1600" b="0">
                <a:solidFill>
                  <a:srgbClr val="1F1F1F"/>
                </a:solidFill>
                <a:latin typeface="Times New Roman"/>
              </a:rPr>
              <a:t>Entrepreneurship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0972800" y="5029200"/>
            <a:ext cx="868680" cy="729691"/>
          </a:xfrm>
          <a:prstGeom prst="roundRect">
            <a:avLst>
              <a:gd name="adj" fmla="val 8000"/>
            </a:avLst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/>
            <a:r>
              <a:rPr sz="1900" b="1">
                <a:solidFill>
                  <a:srgbClr val="FFFFFF"/>
                </a:solidFill>
                <a:latin typeface="Times New Roman"/>
              </a:rPr>
              <a:t>5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692640" cy="65836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2600" b="1" i="0">
                <a:solidFill>
                  <a:srgbClr val="FFFFFF"/>
                </a:solidFill>
                <a:latin typeface="Times New Roman"/>
              </a:rPr>
              <a:t>8.1  Mentoring system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469880" y="182880"/>
            <a:ext cx="1371600" cy="502920"/>
          </a:xfrm>
          <a:prstGeom prst="roundRect">
            <a:avLst>
              <a:gd name="adj" fmla="val 8000"/>
            </a:avLst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/>
            <a:r>
              <a:rPr sz="1600" b="1">
                <a:solidFill>
                  <a:srgbClr val="FFFFFF"/>
                </a:solidFill>
                <a:latin typeface="Times New Roman"/>
              </a:rPr>
              <a:t>10 marks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00" b="0" i="0">
                <a:solidFill>
                  <a:srgbClr val="7F7F7F"/>
                </a:solidFill>
                <a:latin typeface="Times New Roman"/>
              </a:rPr>
              <a:t>GP Chhotaudepur | Mechanical Engineering | NBA Criterion 8 (SAR)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65760" y="1097280"/>
            <a:ext cx="2103120" cy="914400"/>
          </a:xfrm>
          <a:prstGeom prst="roundRect">
            <a:avLst>
              <a:gd name="adj" fmla="val 8000"/>
            </a:avLst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/>
            <a:r>
              <a:rPr sz="1500" b="1">
                <a:solidFill>
                  <a:srgbClr val="FFFFFF"/>
                </a:solidFill>
                <a:latin typeface="Times New Roman"/>
              </a:rPr>
              <a:t>1</a:t>
            </a:r>
          </a:p>
          <a:p>
            <a:pPr algn="ctr"/>
            <a:r>
              <a:rPr sz="1100" b="0">
                <a:solidFill>
                  <a:srgbClr val="FFFFFF"/>
                </a:solidFill>
                <a:latin typeface="Times New Roman"/>
              </a:rPr>
              <a:t>Class coordinator (mentor) for each class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697479" y="1097280"/>
            <a:ext cx="2103120" cy="914400"/>
          </a:xfrm>
          <a:prstGeom prst="roundRect">
            <a:avLst>
              <a:gd name="adj" fmla="val 8000"/>
            </a:avLst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/>
            <a:r>
              <a:rPr sz="1500" b="1">
                <a:solidFill>
                  <a:srgbClr val="FFFFFF"/>
                </a:solidFill>
                <a:latin typeface="Times New Roman"/>
              </a:rPr>
              <a:t>2</a:t>
            </a:r>
          </a:p>
          <a:p>
            <a:pPr algn="ctr"/>
            <a:r>
              <a:rPr sz="1100" b="0">
                <a:solidFill>
                  <a:srgbClr val="FFFFFF"/>
                </a:solidFill>
                <a:latin typeface="Times New Roman"/>
              </a:rPr>
              <a:t>Mentoring sheet per class, every term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0" y="1097280"/>
            <a:ext cx="2103120" cy="914400"/>
          </a:xfrm>
          <a:prstGeom prst="roundRect">
            <a:avLst>
              <a:gd name="adj" fmla="val 8000"/>
            </a:avLst>
          </a:prstGeom>
          <a:solidFill>
            <a:srgbClr val="2E8B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/>
            <a:r>
              <a:rPr sz="1500" b="1">
                <a:solidFill>
                  <a:srgbClr val="FFFFFF"/>
                </a:solidFill>
                <a:latin typeface="Times New Roman"/>
              </a:rPr>
              <a:t>3</a:t>
            </a:r>
          </a:p>
          <a:p>
            <a:pPr algn="ctr"/>
            <a:r>
              <a:rPr sz="1100" b="0">
                <a:solidFill>
                  <a:srgbClr val="FFFFFF"/>
                </a:solidFill>
                <a:latin typeface="Times New Roman"/>
              </a:rPr>
              <a:t>Monthly meeting with students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60919" y="1097280"/>
            <a:ext cx="2103120" cy="914400"/>
          </a:xfrm>
          <a:prstGeom prst="roundRect">
            <a:avLst>
              <a:gd name="adj" fmla="val 8000"/>
            </a:avLst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/>
            <a:r>
              <a:rPr sz="1500" b="1">
                <a:solidFill>
                  <a:srgbClr val="FFFFFF"/>
                </a:solidFill>
                <a:latin typeface="Times New Roman"/>
              </a:rPr>
              <a:t>4</a:t>
            </a:r>
          </a:p>
          <a:p>
            <a:pPr algn="ctr"/>
            <a:r>
              <a:rPr sz="1100" b="0">
                <a:solidFill>
                  <a:srgbClr val="FFFFFF"/>
                </a:solidFill>
                <a:latin typeface="Times New Roman"/>
              </a:rPr>
              <a:t>Mid-semester weak muster, below 50%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692640" y="1097280"/>
            <a:ext cx="2103120" cy="914400"/>
          </a:xfrm>
          <a:prstGeom prst="roundRect">
            <a:avLst>
              <a:gd name="adj" fmla="val 8000"/>
            </a:avLst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/>
            <a:r>
              <a:rPr sz="1500" b="1">
                <a:solidFill>
                  <a:srgbClr val="FFFFFF"/>
                </a:solidFill>
                <a:latin typeface="Times New Roman"/>
              </a:rPr>
              <a:t>5</a:t>
            </a:r>
          </a:p>
          <a:p>
            <a:pPr algn="ctr"/>
            <a:r>
              <a:rPr sz="1100" b="0">
                <a:solidFill>
                  <a:srgbClr val="FFFFFF"/>
                </a:solidFill>
                <a:latin typeface="Times New Roman"/>
              </a:rPr>
              <a:t>GTU result of weak students recorded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2468879" y="1554480"/>
            <a:ext cx="228600" cy="0"/>
          </a:xfrm>
          <a:prstGeom prst="line">
            <a:avLst/>
          </a:prstGeom>
          <a:ln w="28575">
            <a:solidFill>
              <a:srgbClr val="7F7F7F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4800600" y="1554480"/>
            <a:ext cx="228600" cy="0"/>
          </a:xfrm>
          <a:prstGeom prst="line">
            <a:avLst/>
          </a:prstGeom>
          <a:ln w="28575">
            <a:solidFill>
              <a:srgbClr val="7F7F7F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7132320" y="1554480"/>
            <a:ext cx="228599" cy="0"/>
          </a:xfrm>
          <a:prstGeom prst="line">
            <a:avLst/>
          </a:prstGeom>
          <a:ln w="28575">
            <a:solidFill>
              <a:srgbClr val="7F7F7F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9464039" y="1554480"/>
            <a:ext cx="228601" cy="0"/>
          </a:xfrm>
          <a:prstGeom prst="line">
            <a:avLst/>
          </a:prstGeom>
          <a:ln w="28575">
            <a:solidFill>
              <a:srgbClr val="7F7F7F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5" name="Chart 14"/>
          <p:cNvGraphicFramePr>
            <a:graphicFrameLocks noGrp="1"/>
          </p:cNvGraphicFramePr>
          <p:nvPr/>
        </p:nvGraphicFramePr>
        <p:xfrm>
          <a:off x="365760" y="2468880"/>
          <a:ext cx="7498079" cy="3749039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6" name="Rounded Rectangle 15"/>
          <p:cNvSpPr/>
          <p:nvPr/>
        </p:nvSpPr>
        <p:spPr>
          <a:xfrm>
            <a:off x="8138160" y="2560320"/>
            <a:ext cx="1737360" cy="1280160"/>
          </a:xfrm>
          <a:prstGeom prst="roundRect">
            <a:avLst>
              <a:gd name="adj" fmla="val 8000"/>
            </a:avLst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/>
            <a:r>
              <a:rPr sz="2400" b="1">
                <a:solidFill>
                  <a:srgbClr val="FFFFFF"/>
                </a:solidFill>
                <a:latin typeface="Times New Roman"/>
              </a:rPr>
              <a:t>509</a:t>
            </a:r>
          </a:p>
          <a:p>
            <a:pPr algn="ctr"/>
            <a:r>
              <a:rPr sz="2000" b="0">
                <a:solidFill>
                  <a:srgbClr val="FFFFFF"/>
                </a:solidFill>
                <a:latin typeface="Times New Roman"/>
              </a:rPr>
              <a:t>students mentored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0058400" y="2560320"/>
            <a:ext cx="1737360" cy="1280160"/>
          </a:xfrm>
          <a:prstGeom prst="roundRect">
            <a:avLst>
              <a:gd name="adj" fmla="val 8000"/>
            </a:avLst>
          </a:prstGeom>
          <a:solidFill>
            <a:srgbClr val="2E8B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/>
            <a:r>
              <a:rPr sz="2400" b="1">
                <a:solidFill>
                  <a:srgbClr val="FFFFFF"/>
                </a:solidFill>
                <a:latin typeface="Times New Roman"/>
              </a:rPr>
              <a:t>27</a:t>
            </a:r>
          </a:p>
          <a:p>
            <a:pPr algn="ctr"/>
            <a:r>
              <a:rPr sz="2000" b="0">
                <a:solidFill>
                  <a:srgbClr val="FFFFFF"/>
                </a:solidFill>
                <a:latin typeface="Times New Roman"/>
              </a:rPr>
              <a:t>class sheets, 10 terms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38160" y="4023359"/>
            <a:ext cx="1737360" cy="1280160"/>
          </a:xfrm>
          <a:prstGeom prst="roundRect">
            <a:avLst>
              <a:gd name="adj" fmla="val 8000"/>
            </a:avLst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/>
            <a:r>
              <a:rPr sz="2400" b="1">
                <a:solidFill>
                  <a:srgbClr val="FFFFFF"/>
                </a:solidFill>
                <a:latin typeface="Times New Roman"/>
              </a:rPr>
              <a:t>9</a:t>
            </a:r>
          </a:p>
          <a:p>
            <a:pPr algn="ctr"/>
            <a:r>
              <a:rPr sz="2000" b="0">
                <a:solidFill>
                  <a:srgbClr val="FFFFFF"/>
                </a:solidFill>
                <a:latin typeface="Times New Roman"/>
              </a:rPr>
              <a:t>class coordinators, AY 2026-27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0058400" y="4023359"/>
            <a:ext cx="1737360" cy="1280160"/>
          </a:xfrm>
          <a:prstGeom prst="roundRect">
            <a:avLst>
              <a:gd name="adj" fmla="val 8000"/>
            </a:avLst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/>
            <a:r>
              <a:rPr sz="2400" b="1">
                <a:solidFill>
                  <a:srgbClr val="FFFFFF"/>
                </a:solidFill>
                <a:latin typeface="Times New Roman"/>
              </a:rPr>
              <a:t>141</a:t>
            </a:r>
          </a:p>
          <a:p>
            <a:pPr algn="ctr"/>
            <a:r>
              <a:rPr sz="2000" b="0">
                <a:solidFill>
                  <a:srgbClr val="FFFFFF"/>
                </a:solidFill>
                <a:latin typeface="Times New Roman"/>
              </a:rPr>
              <a:t>weak musters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692640" cy="65836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2600" b="1" i="0">
                <a:solidFill>
                  <a:srgbClr val="FFFFFF"/>
                </a:solidFill>
                <a:latin typeface="Times New Roman"/>
              </a:rPr>
              <a:t>8.1  What is discussed with the student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469880" y="182880"/>
            <a:ext cx="1371600" cy="502920"/>
          </a:xfrm>
          <a:prstGeom prst="roundRect">
            <a:avLst>
              <a:gd name="adj" fmla="val 8000"/>
            </a:avLst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/>
            <a:r>
              <a:rPr sz="1600" b="1">
                <a:solidFill>
                  <a:srgbClr val="FFFFFF"/>
                </a:solidFill>
                <a:latin typeface="Times New Roman"/>
              </a:rPr>
              <a:t>10 marks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00" b="0" i="0">
                <a:solidFill>
                  <a:srgbClr val="7F7F7F"/>
                </a:solidFill>
                <a:latin typeface="Times New Roman"/>
              </a:rPr>
              <a:t>GP Chhotaudepur | Mechanical Engineering | NBA Criterion 8 (SAR)</a:t>
            </a:r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365760" y="1005840"/>
          <a:ext cx="6949440" cy="530352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7680960" y="1188720"/>
            <a:ext cx="1965960" cy="1371600"/>
          </a:xfrm>
          <a:prstGeom prst="roundRect">
            <a:avLst>
              <a:gd name="adj" fmla="val 8000"/>
            </a:avLst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/>
            <a:r>
              <a:rPr sz="2400" b="1">
                <a:solidFill>
                  <a:srgbClr val="FFFFFF"/>
                </a:solidFill>
                <a:latin typeface="Times New Roman"/>
              </a:rPr>
              <a:t>91%</a:t>
            </a:r>
          </a:p>
          <a:p>
            <a:pPr algn="ctr"/>
            <a:r>
              <a:rPr sz="2000" b="0">
                <a:solidFill>
                  <a:srgbClr val="FFFFFF"/>
                </a:solidFill>
                <a:latin typeface="Times New Roman"/>
              </a:rPr>
              <a:t>records carry backlog guidance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829800" y="1188720"/>
            <a:ext cx="1965960" cy="1371600"/>
          </a:xfrm>
          <a:prstGeom prst="roundRect">
            <a:avLst>
              <a:gd name="adj" fmla="val 8000"/>
            </a:avLst>
          </a:prstGeom>
          <a:solidFill>
            <a:srgbClr val="2E8B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/>
            <a:r>
              <a:rPr sz="2400" b="1">
                <a:solidFill>
                  <a:srgbClr val="FFFFFF"/>
                </a:solidFill>
                <a:latin typeface="Times New Roman"/>
              </a:rPr>
              <a:t>659</a:t>
            </a:r>
          </a:p>
          <a:p>
            <a:pPr algn="ctr"/>
            <a:r>
              <a:rPr sz="2000" b="0">
                <a:solidFill>
                  <a:srgbClr val="FFFFFF"/>
                </a:solidFill>
                <a:latin typeface="Times New Roman"/>
              </a:rPr>
              <a:t>with the detention rule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80960" y="2743200"/>
            <a:ext cx="1965960" cy="1371600"/>
          </a:xfrm>
          <a:prstGeom prst="roundRect">
            <a:avLst>
              <a:gd name="adj" fmla="val 8000"/>
            </a:avLst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/>
            <a:r>
              <a:rPr sz="2400" b="1">
                <a:solidFill>
                  <a:srgbClr val="FFFFFF"/>
                </a:solidFill>
                <a:latin typeface="Times New Roman"/>
              </a:rPr>
              <a:t>3,691</a:t>
            </a:r>
          </a:p>
          <a:p>
            <a:pPr algn="ctr"/>
            <a:r>
              <a:rPr sz="2000" b="0">
                <a:solidFill>
                  <a:srgbClr val="FFFFFF"/>
                </a:solidFill>
                <a:latin typeface="Times New Roman"/>
              </a:rPr>
              <a:t>weak student-subject entries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829800" y="2743200"/>
            <a:ext cx="1965960" cy="1371600"/>
          </a:xfrm>
          <a:prstGeom prst="roundRect">
            <a:avLst>
              <a:gd name="adj" fmla="val 8000"/>
            </a:avLst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/>
            <a:r>
              <a:rPr sz="2400" b="1">
                <a:solidFill>
                  <a:srgbClr val="FFFFFF"/>
                </a:solidFill>
                <a:latin typeface="Times New Roman"/>
              </a:rPr>
              <a:t>34%</a:t>
            </a:r>
          </a:p>
          <a:p>
            <a:pPr algn="ctr"/>
            <a:r>
              <a:rPr sz="2000" b="0">
                <a:solidFill>
                  <a:srgbClr val="FFFFFF"/>
                </a:solidFill>
                <a:latin typeface="Times New Roman"/>
              </a:rPr>
              <a:t>of them passed in GTU, same term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80960" y="4572000"/>
            <a:ext cx="4114800" cy="16459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400" b="0" i="0">
                <a:solidFill>
                  <a:srgbClr val="404040"/>
                </a:solidFill>
                <a:latin typeface="Times New Roman"/>
              </a:rPr>
              <a:t>Weak students are found twice: by SPI and backlogs of the term, and by the mid-semester muster.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692640" cy="65836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2600" b="1" i="0">
                <a:solidFill>
                  <a:srgbClr val="FFFFFF"/>
                </a:solidFill>
                <a:latin typeface="Times New Roman"/>
              </a:rPr>
              <a:t>8.1  Efficacy: academic journey of mentored students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469880" y="182880"/>
            <a:ext cx="1371600" cy="502920"/>
          </a:xfrm>
          <a:prstGeom prst="roundRect">
            <a:avLst>
              <a:gd name="adj" fmla="val 8000"/>
            </a:avLst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/>
            <a:r>
              <a:rPr sz="1600" b="1">
                <a:solidFill>
                  <a:srgbClr val="FFFFFF"/>
                </a:solidFill>
                <a:latin typeface="Times New Roman"/>
              </a:rPr>
              <a:t>10 marks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00" b="0" i="0">
                <a:solidFill>
                  <a:srgbClr val="7F7F7F"/>
                </a:solidFill>
                <a:latin typeface="Times New Roman"/>
              </a:rPr>
              <a:t>GP Chhotaudepur | Mechanical Engineering | NBA Criterion 8 (SAR)</a:t>
            </a:r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365760" y="1005840"/>
          <a:ext cx="5852160" cy="356616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6309360" y="1005840"/>
          <a:ext cx="5486400" cy="3566160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8" name="Rounded Rectangle 7"/>
          <p:cNvSpPr/>
          <p:nvPr/>
        </p:nvSpPr>
        <p:spPr>
          <a:xfrm>
            <a:off x="365760" y="4800600"/>
            <a:ext cx="2720340" cy="1188720"/>
          </a:xfrm>
          <a:prstGeom prst="roundRect">
            <a:avLst>
              <a:gd name="adj" fmla="val 8000"/>
            </a:avLst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/>
            <a:r>
              <a:rPr sz="2000" b="1">
                <a:solidFill>
                  <a:srgbClr val="FFFFFF"/>
                </a:solidFill>
                <a:latin typeface="Times New Roman"/>
              </a:rPr>
              <a:t>53%</a:t>
            </a:r>
          </a:p>
          <a:p>
            <a:pPr algn="ctr"/>
            <a:r>
              <a:rPr sz="1600" b="0">
                <a:solidFill>
                  <a:srgbClr val="FFFFFF"/>
                </a:solidFill>
                <a:latin typeface="Times New Roman"/>
              </a:rPr>
              <a:t>of students with SPI below 5 improved next term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268980" y="4800600"/>
            <a:ext cx="2720340" cy="1188720"/>
          </a:xfrm>
          <a:prstGeom prst="roundRect">
            <a:avLst>
              <a:gd name="adj" fmla="val 8000"/>
            </a:avLst>
          </a:prstGeom>
          <a:solidFill>
            <a:srgbClr val="2E8B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/>
            <a:r>
              <a:rPr sz="2000" b="1">
                <a:solidFill>
                  <a:srgbClr val="FFFFFF"/>
                </a:solidFill>
                <a:latin typeface="Times New Roman"/>
              </a:rPr>
              <a:t>61%</a:t>
            </a:r>
          </a:p>
          <a:p>
            <a:pPr algn="ctr"/>
            <a:r>
              <a:rPr sz="1600" b="0">
                <a:solidFill>
                  <a:srgbClr val="FFFFFF"/>
                </a:solidFill>
                <a:latin typeface="Times New Roman"/>
              </a:rPr>
              <a:t>improved when SPI was below 3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4800600"/>
            <a:ext cx="2720340" cy="1188720"/>
          </a:xfrm>
          <a:prstGeom prst="roundRect">
            <a:avLst>
              <a:gd name="adj" fmla="val 8000"/>
            </a:avLst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/>
            <a:r>
              <a:rPr sz="2000" b="1">
                <a:solidFill>
                  <a:srgbClr val="FFFFFF"/>
                </a:solidFill>
                <a:latin typeface="Times New Roman"/>
              </a:rPr>
              <a:t>343 of 509</a:t>
            </a:r>
          </a:p>
          <a:p>
            <a:pPr algn="ctr"/>
            <a:r>
              <a:rPr sz="1600" b="0">
                <a:solidFill>
                  <a:srgbClr val="FFFFFF"/>
                </a:solidFill>
                <a:latin typeface="Times New Roman"/>
              </a:rPr>
              <a:t>were weak at first mentoring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075420" y="4800600"/>
            <a:ext cx="2720340" cy="1188720"/>
          </a:xfrm>
          <a:prstGeom prst="roundRect">
            <a:avLst>
              <a:gd name="adj" fmla="val 8000"/>
            </a:avLst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/>
            <a:r>
              <a:rPr sz="2000" b="1">
                <a:solidFill>
                  <a:srgbClr val="FFFFFF"/>
                </a:solidFill>
                <a:latin typeface="Times New Roman"/>
              </a:rPr>
              <a:t>110 (32%)</a:t>
            </a:r>
          </a:p>
          <a:p>
            <a:pPr algn="ctr"/>
            <a:r>
              <a:rPr sz="1600" b="0">
                <a:solidFill>
                  <a:srgbClr val="FFFFFF"/>
                </a:solidFill>
                <a:latin typeface="Times New Roman"/>
              </a:rPr>
              <a:t>of them reached the final semester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692640" cy="65836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2600" b="1" i="0">
                <a:solidFill>
                  <a:srgbClr val="FFFFFF"/>
                </a:solidFill>
                <a:latin typeface="Times New Roman"/>
              </a:rPr>
              <a:t>8.2  Feedback analysis and corrective measures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469880" y="182880"/>
            <a:ext cx="1371600" cy="502920"/>
          </a:xfrm>
          <a:prstGeom prst="roundRect">
            <a:avLst>
              <a:gd name="adj" fmla="val 8000"/>
            </a:avLst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/>
            <a:r>
              <a:rPr sz="1600" b="1">
                <a:solidFill>
                  <a:srgbClr val="FFFFFF"/>
                </a:solidFill>
                <a:latin typeface="Times New Roman"/>
              </a:rPr>
              <a:t>10 marks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00" b="0" i="0">
                <a:solidFill>
                  <a:srgbClr val="7F7F7F"/>
                </a:solidFill>
                <a:latin typeface="Times New Roman"/>
              </a:rPr>
              <a:t>GP Chhotaudepur | Mechanical Engineering | NBA Criterion 8 (SAR)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65760" y="1097280"/>
            <a:ext cx="2103120" cy="914400"/>
          </a:xfrm>
          <a:prstGeom prst="roundRect">
            <a:avLst>
              <a:gd name="adj" fmla="val 8000"/>
            </a:avLst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/>
            <a:r>
              <a:rPr sz="1500" b="1">
                <a:solidFill>
                  <a:srgbClr val="FFFFFF"/>
                </a:solidFill>
                <a:latin typeface="Times New Roman"/>
              </a:rPr>
              <a:t>1</a:t>
            </a:r>
          </a:p>
          <a:p>
            <a:pPr algn="ctr"/>
            <a:r>
              <a:rPr sz="1100" b="0">
                <a:solidFill>
                  <a:srgbClr val="FFFFFF"/>
                </a:solidFill>
                <a:latin typeface="Times New Roman"/>
              </a:rPr>
              <a:t>Google Form, 5-point scale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697479" y="1097280"/>
            <a:ext cx="2103120" cy="914400"/>
          </a:xfrm>
          <a:prstGeom prst="roundRect">
            <a:avLst>
              <a:gd name="adj" fmla="val 8000"/>
            </a:avLst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/>
            <a:r>
              <a:rPr sz="1500" b="1">
                <a:solidFill>
                  <a:srgbClr val="FFFFFF"/>
                </a:solidFill>
                <a:latin typeface="Times New Roman"/>
              </a:rPr>
              <a:t>2</a:t>
            </a:r>
          </a:p>
          <a:p>
            <a:pPr algn="ctr"/>
            <a:r>
              <a:rPr sz="1100" b="0">
                <a:solidFill>
                  <a:srgbClr val="FFFFFF"/>
                </a:solidFill>
                <a:latin typeface="Times New Roman"/>
              </a:rPr>
              <a:t>Workbook: mean, share of 4 and 5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0" y="1097280"/>
            <a:ext cx="2103120" cy="914400"/>
          </a:xfrm>
          <a:prstGeom prst="roundRect">
            <a:avLst>
              <a:gd name="adj" fmla="val 8000"/>
            </a:avLst>
          </a:prstGeom>
          <a:solidFill>
            <a:srgbClr val="2E8B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/>
            <a:r>
              <a:rPr sz="1500" b="1">
                <a:solidFill>
                  <a:srgbClr val="FFFFFF"/>
                </a:solidFill>
                <a:latin typeface="Times New Roman"/>
              </a:rPr>
              <a:t>3</a:t>
            </a:r>
          </a:p>
          <a:p>
            <a:pPr algn="ctr"/>
            <a:r>
              <a:rPr sz="1100" b="0">
                <a:solidFill>
                  <a:srgbClr val="FFFFFF"/>
                </a:solidFill>
                <a:latin typeface="Times New Roman"/>
              </a:rPr>
              <a:t>Lowest items identified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60919" y="1097280"/>
            <a:ext cx="2103120" cy="914400"/>
          </a:xfrm>
          <a:prstGeom prst="roundRect">
            <a:avLst>
              <a:gd name="adj" fmla="val 8000"/>
            </a:avLst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/>
            <a:r>
              <a:rPr sz="1500" b="1">
                <a:solidFill>
                  <a:srgbClr val="FFFFFF"/>
                </a:solidFill>
                <a:latin typeface="Times New Roman"/>
              </a:rPr>
              <a:t>4</a:t>
            </a:r>
          </a:p>
          <a:p>
            <a:pPr algn="ctr"/>
            <a:r>
              <a:rPr sz="1100" b="0">
                <a:solidFill>
                  <a:srgbClr val="FFFFFF"/>
                </a:solidFill>
                <a:latin typeface="Times New Roman"/>
              </a:rPr>
              <a:t>Action taken report (ATR)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692640" y="1097280"/>
            <a:ext cx="2103120" cy="914400"/>
          </a:xfrm>
          <a:prstGeom prst="roundRect">
            <a:avLst>
              <a:gd name="adj" fmla="val 8000"/>
            </a:avLst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/>
            <a:r>
              <a:rPr sz="1500" b="1">
                <a:solidFill>
                  <a:srgbClr val="FFFFFF"/>
                </a:solidFill>
                <a:latin typeface="Times New Roman"/>
              </a:rPr>
              <a:t>5</a:t>
            </a:r>
          </a:p>
          <a:p>
            <a:pPr algn="ctr"/>
            <a:r>
              <a:rPr sz="1100" b="0">
                <a:solidFill>
                  <a:srgbClr val="FFFFFF"/>
                </a:solidFill>
                <a:latin typeface="Times New Roman"/>
              </a:rPr>
              <a:t>Observation for next programme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2468879" y="1554480"/>
            <a:ext cx="228600" cy="0"/>
          </a:xfrm>
          <a:prstGeom prst="line">
            <a:avLst/>
          </a:prstGeom>
          <a:ln w="28575">
            <a:solidFill>
              <a:srgbClr val="7F7F7F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4800600" y="1554480"/>
            <a:ext cx="228600" cy="0"/>
          </a:xfrm>
          <a:prstGeom prst="line">
            <a:avLst/>
          </a:prstGeom>
          <a:ln w="28575">
            <a:solidFill>
              <a:srgbClr val="7F7F7F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7132320" y="1554480"/>
            <a:ext cx="228599" cy="0"/>
          </a:xfrm>
          <a:prstGeom prst="line">
            <a:avLst/>
          </a:prstGeom>
          <a:ln w="28575">
            <a:solidFill>
              <a:srgbClr val="7F7F7F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9464039" y="1554480"/>
            <a:ext cx="228601" cy="0"/>
          </a:xfrm>
          <a:prstGeom prst="line">
            <a:avLst/>
          </a:prstGeom>
          <a:ln w="28575">
            <a:solidFill>
              <a:srgbClr val="7F7F7F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5" name="Chart 14"/>
          <p:cNvGraphicFramePr>
            <a:graphicFrameLocks noGrp="1"/>
          </p:cNvGraphicFramePr>
          <p:nvPr/>
        </p:nvGraphicFramePr>
        <p:xfrm>
          <a:off x="365760" y="2377440"/>
          <a:ext cx="6949440" cy="38404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6" name="Rounded Rectangle 15"/>
          <p:cNvSpPr/>
          <p:nvPr/>
        </p:nvSpPr>
        <p:spPr>
          <a:xfrm>
            <a:off x="7680960" y="2468880"/>
            <a:ext cx="1988819" cy="1143000"/>
          </a:xfrm>
          <a:prstGeom prst="roundRect">
            <a:avLst>
              <a:gd name="adj" fmla="val 8000"/>
            </a:avLst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/>
            <a:r>
              <a:rPr sz="2000" b="1">
                <a:solidFill>
                  <a:srgbClr val="FFFFFF"/>
                </a:solidFill>
                <a:latin typeface="Times New Roman"/>
              </a:rPr>
              <a:t>144</a:t>
            </a:r>
          </a:p>
          <a:p>
            <a:pPr algn="ctr"/>
            <a:r>
              <a:rPr sz="1600" b="0">
                <a:solidFill>
                  <a:srgbClr val="FFFFFF"/>
                </a:solidFill>
                <a:latin typeface="Times New Roman"/>
              </a:rPr>
              <a:t>facility responses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806940" y="2468880"/>
            <a:ext cx="1988819" cy="1143000"/>
          </a:xfrm>
          <a:prstGeom prst="roundRect">
            <a:avLst>
              <a:gd name="adj" fmla="val 8000"/>
            </a:avLst>
          </a:prstGeom>
          <a:solidFill>
            <a:srgbClr val="2E8B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/>
            <a:r>
              <a:rPr sz="2000" b="1">
                <a:solidFill>
                  <a:srgbClr val="FFFFFF"/>
                </a:solidFill>
                <a:latin typeface="Times New Roman"/>
              </a:rPr>
              <a:t>307</a:t>
            </a:r>
          </a:p>
          <a:p>
            <a:pPr algn="ctr"/>
            <a:r>
              <a:rPr sz="1600" b="0">
                <a:solidFill>
                  <a:srgbClr val="FFFFFF"/>
                </a:solidFill>
                <a:latin typeface="Times New Roman"/>
              </a:rPr>
              <a:t>industrial visit responses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680960" y="3749039"/>
            <a:ext cx="1988819" cy="1143000"/>
          </a:xfrm>
          <a:prstGeom prst="roundRect">
            <a:avLst>
              <a:gd name="adj" fmla="val 8000"/>
            </a:avLst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/>
            <a:r>
              <a:rPr sz="2000" b="1">
                <a:solidFill>
                  <a:srgbClr val="FFFFFF"/>
                </a:solidFill>
                <a:latin typeface="Times New Roman"/>
              </a:rPr>
              <a:t>95</a:t>
            </a:r>
          </a:p>
          <a:p>
            <a:pPr algn="ctr"/>
            <a:r>
              <a:rPr sz="1600" b="0">
                <a:solidFill>
                  <a:srgbClr val="FFFFFF"/>
                </a:solidFill>
                <a:latin typeface="Times New Roman"/>
              </a:rPr>
              <a:t>webinar responses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806940" y="3749039"/>
            <a:ext cx="1988819" cy="1143000"/>
          </a:xfrm>
          <a:prstGeom prst="roundRect">
            <a:avLst>
              <a:gd name="adj" fmla="val 8000"/>
            </a:avLst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/>
            <a:r>
              <a:rPr sz="2000" b="1">
                <a:solidFill>
                  <a:srgbClr val="FFFFFF"/>
                </a:solidFill>
                <a:latin typeface="Times New Roman"/>
              </a:rPr>
              <a:t>42</a:t>
            </a:r>
          </a:p>
          <a:p>
            <a:pPr algn="ctr"/>
            <a:r>
              <a:rPr sz="1600" b="0">
                <a:solidFill>
                  <a:srgbClr val="FFFFFF"/>
                </a:solidFill>
                <a:latin typeface="Times New Roman"/>
              </a:rPr>
              <a:t>computer training responses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80960" y="5440680"/>
            <a:ext cx="4114800" cy="8229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300" b="0" i="0">
                <a:solidFill>
                  <a:srgbClr val="404040"/>
                </a:solidFill>
                <a:latin typeface="Times New Roman"/>
              </a:rPr>
              <a:t>Visits to Khodiyar CAD Center and Tech Mech Industry rated highest (4.63).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692640" cy="65836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2600" b="1" i="0">
                <a:solidFill>
                  <a:srgbClr val="FFFFFF"/>
                </a:solidFill>
                <a:latin typeface="Times New Roman"/>
              </a:rPr>
              <a:t>8.3  Feedback on facilities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469880" y="182880"/>
            <a:ext cx="1371600" cy="502920"/>
          </a:xfrm>
          <a:prstGeom prst="roundRect">
            <a:avLst>
              <a:gd name="adj" fmla="val 8000"/>
            </a:avLst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/>
            <a:r>
              <a:rPr sz="1600" b="1">
                <a:solidFill>
                  <a:srgbClr val="FFFFFF"/>
                </a:solidFill>
                <a:latin typeface="Times New Roman"/>
              </a:rPr>
              <a:t>5 marks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00" b="0" i="0">
                <a:solidFill>
                  <a:srgbClr val="7F7F7F"/>
                </a:solidFill>
                <a:latin typeface="Times New Roman"/>
              </a:rPr>
              <a:t>GP Chhotaudepur | Mechanical Engineering | NBA Criterion 8 (SAR)</a:t>
            </a:r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274320" y="1005840"/>
          <a:ext cx="7680960" cy="530352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8138160" y="1188720"/>
            <a:ext cx="1783079" cy="1188720"/>
          </a:xfrm>
          <a:prstGeom prst="roundRect">
            <a:avLst>
              <a:gd name="adj" fmla="val 8000"/>
            </a:avLst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/>
            <a:r>
              <a:rPr sz="2200" b="1">
                <a:solidFill>
                  <a:srgbClr val="FFFFFF"/>
                </a:solidFill>
                <a:latin typeface="Times New Roman"/>
              </a:rPr>
              <a:t>15</a:t>
            </a:r>
          </a:p>
          <a:p>
            <a:pPr algn="ctr"/>
            <a:r>
              <a:rPr sz="1800" b="0">
                <a:solidFill>
                  <a:srgbClr val="FFFFFF"/>
                </a:solidFill>
                <a:latin typeface="Times New Roman"/>
              </a:rPr>
              <a:t>statements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0104120" y="1188720"/>
            <a:ext cx="1783079" cy="1188720"/>
          </a:xfrm>
          <a:prstGeom prst="roundRect">
            <a:avLst>
              <a:gd name="adj" fmla="val 8000"/>
            </a:avLst>
          </a:prstGeom>
          <a:solidFill>
            <a:srgbClr val="2E8B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/>
            <a:r>
              <a:rPr sz="2200" b="1">
                <a:solidFill>
                  <a:srgbClr val="FFFFFF"/>
                </a:solidFill>
                <a:latin typeface="Times New Roman"/>
              </a:rPr>
              <a:t>144</a:t>
            </a:r>
          </a:p>
          <a:p>
            <a:pPr algn="ctr"/>
            <a:r>
              <a:rPr sz="1800" b="0">
                <a:solidFill>
                  <a:srgbClr val="FFFFFF"/>
                </a:solidFill>
                <a:latin typeface="Times New Roman"/>
              </a:rPr>
              <a:t>responses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138160" y="2560320"/>
            <a:ext cx="1783079" cy="1188720"/>
          </a:xfrm>
          <a:prstGeom prst="roundRect">
            <a:avLst>
              <a:gd name="adj" fmla="val 8000"/>
            </a:avLst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/>
            <a:r>
              <a:rPr sz="2200" b="1">
                <a:solidFill>
                  <a:srgbClr val="FFFFFF"/>
                </a:solidFill>
                <a:latin typeface="Times New Roman"/>
              </a:rPr>
              <a:t>3.58</a:t>
            </a:r>
          </a:p>
          <a:p>
            <a:pPr algn="ctr"/>
            <a:r>
              <a:rPr sz="1800" b="0">
                <a:solidFill>
                  <a:srgbClr val="FFFFFF"/>
                </a:solidFill>
                <a:latin typeface="Times New Roman"/>
              </a:rPr>
              <a:t>overall mean, 241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0104120" y="2560320"/>
            <a:ext cx="1783079" cy="1188720"/>
          </a:xfrm>
          <a:prstGeom prst="roundRect">
            <a:avLst>
              <a:gd name="adj" fmla="val 8000"/>
            </a:avLst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/>
            <a:r>
              <a:rPr sz="2200" b="1">
                <a:solidFill>
                  <a:srgbClr val="FFFFFF"/>
                </a:solidFill>
                <a:latin typeface="Times New Roman"/>
              </a:rPr>
              <a:t>3.58</a:t>
            </a:r>
          </a:p>
          <a:p>
            <a:pPr algn="ctr"/>
            <a:r>
              <a:rPr sz="1800" b="0">
                <a:solidFill>
                  <a:srgbClr val="FFFFFF"/>
                </a:solidFill>
                <a:latin typeface="Times New Roman"/>
              </a:rPr>
              <a:t>overall mean, 242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138160" y="4343400"/>
            <a:ext cx="1828800" cy="566928"/>
          </a:xfrm>
          <a:prstGeom prst="roundRect">
            <a:avLst>
              <a:gd name="adj" fmla="val 8000"/>
            </a:avLst>
          </a:prstGeom>
          <a:solidFill>
            <a:srgbClr val="2E8B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/>
            <a:r>
              <a:rPr sz="1200" b="1">
                <a:solidFill>
                  <a:srgbClr val="FFFFFF"/>
                </a:solidFill>
                <a:latin typeface="Times New Roman"/>
              </a:rPr>
              <a:t>Wi-Fi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0058400" y="4343400"/>
            <a:ext cx="1828800" cy="566928"/>
          </a:xfrm>
          <a:prstGeom prst="roundRect">
            <a:avLst>
              <a:gd name="adj" fmla="val 8000"/>
            </a:avLst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/>
            <a:r>
              <a:rPr sz="1200" b="1">
                <a:solidFill>
                  <a:srgbClr val="FFFFFF"/>
                </a:solidFill>
                <a:latin typeface="Times New Roman"/>
              </a:rPr>
              <a:t>Toilets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38160" y="5001768"/>
            <a:ext cx="1828800" cy="566928"/>
          </a:xfrm>
          <a:prstGeom prst="roundRect">
            <a:avLst>
              <a:gd name="adj" fmla="val 8000"/>
            </a:avLst>
          </a:prstGeom>
          <a:solidFill>
            <a:srgbClr val="2E8B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/>
            <a:r>
              <a:rPr sz="1200" b="1">
                <a:solidFill>
                  <a:srgbClr val="FFFFFF"/>
                </a:solidFill>
                <a:latin typeface="Times New Roman"/>
              </a:rPr>
              <a:t>Drinking water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0058400" y="5001768"/>
            <a:ext cx="1828800" cy="566928"/>
          </a:xfrm>
          <a:prstGeom prst="roundRect">
            <a:avLst>
              <a:gd name="adj" fmla="val 8000"/>
            </a:avLst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/>
            <a:r>
              <a:rPr sz="1200" b="1">
                <a:solidFill>
                  <a:srgbClr val="FFFFFF"/>
                </a:solidFill>
                <a:latin typeface="Times New Roman"/>
              </a:rPr>
              <a:t>Sports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38160" y="5660136"/>
            <a:ext cx="1828800" cy="566928"/>
          </a:xfrm>
          <a:prstGeom prst="roundRect">
            <a:avLst>
              <a:gd name="adj" fmla="val 8000"/>
            </a:avLst>
          </a:prstGeom>
          <a:solidFill>
            <a:srgbClr val="2E8B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/>
            <a:r>
              <a:rPr sz="1200" b="1">
                <a:solidFill>
                  <a:srgbClr val="FFFFFF"/>
                </a:solidFill>
                <a:latin typeface="Times New Roman"/>
              </a:rPr>
              <a:t>Placement notices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0058400" y="5660136"/>
            <a:ext cx="1828800" cy="566928"/>
          </a:xfrm>
          <a:prstGeom prst="roundRect">
            <a:avLst>
              <a:gd name="adj" fmla="val 8000"/>
            </a:avLst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/>
            <a:r>
              <a:rPr sz="1200" b="1">
                <a:solidFill>
                  <a:srgbClr val="FFFFFF"/>
                </a:solidFill>
                <a:latin typeface="Times New Roman"/>
              </a:rPr>
              <a:t>Greenery, cleanliness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138160" y="3931920"/>
            <a:ext cx="3749039" cy="3657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300" b="1" i="0">
                <a:solidFill>
                  <a:srgbClr val="404040"/>
                </a:solidFill>
                <a:latin typeface="Times New Roman"/>
              </a:rPr>
              <a:t>Areas with action in the ATR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692640" cy="65836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2600" b="1" i="0">
                <a:solidFill>
                  <a:srgbClr val="FFFFFF"/>
                </a:solidFill>
                <a:latin typeface="Times New Roman"/>
              </a:rPr>
              <a:t>8.4  Career guidance and training: availability, management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469880" y="182880"/>
            <a:ext cx="1371600" cy="502920"/>
          </a:xfrm>
          <a:prstGeom prst="roundRect">
            <a:avLst>
              <a:gd name="adj" fmla="val 8000"/>
            </a:avLst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/>
            <a:r>
              <a:rPr sz="1600" b="1">
                <a:solidFill>
                  <a:srgbClr val="FFFFFF"/>
                </a:solidFill>
                <a:latin typeface="Times New Roman"/>
              </a:rPr>
              <a:t>20 marks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00" b="0" i="0">
                <a:solidFill>
                  <a:srgbClr val="7F7F7F"/>
                </a:solidFill>
                <a:latin typeface="Times New Roman"/>
              </a:rPr>
              <a:t>GP Chhotaudepur | Mechanical Engineering | NBA Criterion 8 (SAR)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65760" y="1097280"/>
            <a:ext cx="2103120" cy="914400"/>
          </a:xfrm>
          <a:prstGeom prst="roundRect">
            <a:avLst>
              <a:gd name="adj" fmla="val 8000"/>
            </a:avLst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/>
            <a:r>
              <a:rPr sz="1500" b="1">
                <a:solidFill>
                  <a:srgbClr val="FFFFFF"/>
                </a:solidFill>
                <a:latin typeface="Times New Roman"/>
              </a:rPr>
              <a:t>1</a:t>
            </a:r>
          </a:p>
          <a:p>
            <a:pPr algn="ctr"/>
            <a:r>
              <a:rPr sz="1100" b="0">
                <a:solidFill>
                  <a:srgbClr val="FFFFFF"/>
                </a:solidFill>
                <a:latin typeface="Times New Roman"/>
              </a:rPr>
              <a:t>Training and Placement Officer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697479" y="1097280"/>
            <a:ext cx="2103120" cy="914400"/>
          </a:xfrm>
          <a:prstGeom prst="roundRect">
            <a:avLst>
              <a:gd name="adj" fmla="val 8000"/>
            </a:avLst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/>
            <a:r>
              <a:rPr sz="1500" b="1">
                <a:solidFill>
                  <a:srgbClr val="FFFFFF"/>
                </a:solidFill>
                <a:latin typeface="Times New Roman"/>
              </a:rPr>
              <a:t>2</a:t>
            </a:r>
          </a:p>
          <a:p>
            <a:pPr algn="ctr"/>
            <a:r>
              <a:rPr sz="1100" b="0">
                <a:solidFill>
                  <a:srgbClr val="FFFFFF"/>
                </a:solidFill>
                <a:latin typeface="Times New Roman"/>
              </a:rPr>
              <a:t>Mock test, interview, GD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0" y="1097280"/>
            <a:ext cx="2103120" cy="914400"/>
          </a:xfrm>
          <a:prstGeom prst="roundRect">
            <a:avLst>
              <a:gd name="adj" fmla="val 8000"/>
            </a:avLst>
          </a:prstGeom>
          <a:solidFill>
            <a:srgbClr val="2E8B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/>
            <a:r>
              <a:rPr sz="1500" b="1">
                <a:solidFill>
                  <a:srgbClr val="FFFFFF"/>
                </a:solidFill>
                <a:latin typeface="Times New Roman"/>
              </a:rPr>
              <a:t>3</a:t>
            </a:r>
          </a:p>
          <a:p>
            <a:pPr algn="ctr"/>
            <a:r>
              <a:rPr sz="1100" b="0">
                <a:solidFill>
                  <a:srgbClr val="FFFFFF"/>
                </a:solidFill>
                <a:latin typeface="Times New Roman"/>
              </a:rPr>
              <a:t>Placement drive, fair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60919" y="1097280"/>
            <a:ext cx="2103120" cy="914400"/>
          </a:xfrm>
          <a:prstGeom prst="roundRect">
            <a:avLst>
              <a:gd name="adj" fmla="val 8000"/>
            </a:avLst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/>
            <a:r>
              <a:rPr sz="1500" b="1">
                <a:solidFill>
                  <a:srgbClr val="FFFFFF"/>
                </a:solidFill>
                <a:latin typeface="Times New Roman"/>
              </a:rPr>
              <a:t>4</a:t>
            </a:r>
          </a:p>
          <a:p>
            <a:pPr algn="ctr"/>
            <a:r>
              <a:rPr sz="1100" b="0">
                <a:solidFill>
                  <a:srgbClr val="FFFFFF"/>
                </a:solidFill>
                <a:latin typeface="Times New Roman"/>
              </a:rPr>
              <a:t>Seminars: placement, higher study, overseas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692640" y="1097280"/>
            <a:ext cx="2103120" cy="914400"/>
          </a:xfrm>
          <a:prstGeom prst="roundRect">
            <a:avLst>
              <a:gd name="adj" fmla="val 8000"/>
            </a:avLst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/>
            <a:r>
              <a:rPr sz="1500" b="1">
                <a:solidFill>
                  <a:srgbClr val="FFFFFF"/>
                </a:solidFill>
                <a:latin typeface="Times New Roman"/>
              </a:rPr>
              <a:t>5</a:t>
            </a:r>
          </a:p>
          <a:p>
            <a:pPr algn="ctr"/>
            <a:r>
              <a:rPr sz="1100" b="0">
                <a:solidFill>
                  <a:srgbClr val="FFFFFF"/>
                </a:solidFill>
                <a:latin typeface="Times New Roman"/>
              </a:rPr>
              <a:t>Internship I and II, MoUs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2468879" y="1554480"/>
            <a:ext cx="228600" cy="0"/>
          </a:xfrm>
          <a:prstGeom prst="line">
            <a:avLst/>
          </a:prstGeom>
          <a:ln w="28575">
            <a:solidFill>
              <a:srgbClr val="7F7F7F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4800600" y="1554480"/>
            <a:ext cx="228600" cy="0"/>
          </a:xfrm>
          <a:prstGeom prst="line">
            <a:avLst/>
          </a:prstGeom>
          <a:ln w="28575">
            <a:solidFill>
              <a:srgbClr val="7F7F7F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7132320" y="1554480"/>
            <a:ext cx="228599" cy="0"/>
          </a:xfrm>
          <a:prstGeom prst="line">
            <a:avLst/>
          </a:prstGeom>
          <a:ln w="28575">
            <a:solidFill>
              <a:srgbClr val="7F7F7F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9464039" y="1554480"/>
            <a:ext cx="228601" cy="0"/>
          </a:xfrm>
          <a:prstGeom prst="line">
            <a:avLst/>
          </a:prstGeom>
          <a:ln w="28575">
            <a:solidFill>
              <a:srgbClr val="7F7F7F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5" name="Chart 14"/>
          <p:cNvGraphicFramePr>
            <a:graphicFrameLocks noGrp="1"/>
          </p:cNvGraphicFramePr>
          <p:nvPr/>
        </p:nvGraphicFramePr>
        <p:xfrm>
          <a:off x="365760" y="2377440"/>
          <a:ext cx="3840480" cy="38404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16" name="Chart 15"/>
          <p:cNvGraphicFramePr>
            <a:graphicFrameLocks noGrp="1"/>
          </p:cNvGraphicFramePr>
          <p:nvPr/>
        </p:nvGraphicFramePr>
        <p:xfrm>
          <a:off x="4297680" y="2377440"/>
          <a:ext cx="4206240" cy="3840480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17" name="Rounded Rectangle 16"/>
          <p:cNvSpPr/>
          <p:nvPr/>
        </p:nvSpPr>
        <p:spPr>
          <a:xfrm>
            <a:off x="8778240" y="2560320"/>
            <a:ext cx="3017520" cy="1188720"/>
          </a:xfrm>
          <a:prstGeom prst="roundRect">
            <a:avLst>
              <a:gd name="adj" fmla="val 8000"/>
            </a:avLst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/>
            <a:r>
              <a:rPr sz="2200" b="1">
                <a:solidFill>
                  <a:srgbClr val="FFFFFF"/>
                </a:solidFill>
                <a:latin typeface="Times New Roman"/>
              </a:rPr>
              <a:t>33</a:t>
            </a:r>
          </a:p>
          <a:p>
            <a:pPr algn="ctr"/>
            <a:r>
              <a:rPr sz="1800" b="0">
                <a:solidFill>
                  <a:srgbClr val="FFFFFF"/>
                </a:solidFill>
                <a:latin typeface="Times New Roman"/>
              </a:rPr>
              <a:t>activities, 3 years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778240" y="3931920"/>
            <a:ext cx="3017520" cy="1188720"/>
          </a:xfrm>
          <a:prstGeom prst="roundRect">
            <a:avLst>
              <a:gd name="adj" fmla="val 8000"/>
            </a:avLst>
          </a:prstGeom>
          <a:solidFill>
            <a:srgbClr val="2E8B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/>
            <a:r>
              <a:rPr sz="2200" b="1">
                <a:solidFill>
                  <a:srgbClr val="FFFFFF"/>
                </a:solidFill>
                <a:latin typeface="Times New Roman"/>
              </a:rPr>
              <a:t>149</a:t>
            </a:r>
          </a:p>
          <a:p>
            <a:pPr algn="ctr"/>
            <a:r>
              <a:rPr sz="1800" b="0">
                <a:solidFill>
                  <a:srgbClr val="FFFFFF"/>
                </a:solidFill>
                <a:latin typeface="Times New Roman"/>
              </a:rPr>
              <a:t>students in internships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778240" y="5303520"/>
            <a:ext cx="3017520" cy="1188720"/>
          </a:xfrm>
          <a:prstGeom prst="roundRect">
            <a:avLst>
              <a:gd name="adj" fmla="val 8000"/>
            </a:avLst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/>
            <a:r>
              <a:rPr sz="2200" b="1">
                <a:solidFill>
                  <a:srgbClr val="FFFFFF"/>
                </a:solidFill>
                <a:latin typeface="Times New Roman"/>
              </a:rPr>
              <a:t>5</a:t>
            </a:r>
          </a:p>
          <a:p>
            <a:pPr algn="ctr"/>
            <a:r>
              <a:rPr sz="1800" b="0">
                <a:solidFill>
                  <a:srgbClr val="FFFFFF"/>
                </a:solidFill>
                <a:latin typeface="Times New Roman"/>
              </a:rPr>
              <a:t>industry MoUs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692640" cy="65836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2600" b="1" i="0">
                <a:solidFill>
                  <a:srgbClr val="FFFFFF"/>
                </a:solidFill>
                <a:latin typeface="Times New Roman"/>
              </a:rPr>
              <a:t>8.4  Effectiveness: placement and higher studies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469880" y="182880"/>
            <a:ext cx="1371600" cy="502920"/>
          </a:xfrm>
          <a:prstGeom prst="roundRect">
            <a:avLst>
              <a:gd name="adj" fmla="val 8000"/>
            </a:avLst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/>
            <a:r>
              <a:rPr sz="1600" b="1">
                <a:solidFill>
                  <a:srgbClr val="FFFFFF"/>
                </a:solidFill>
                <a:latin typeface="Times New Roman"/>
              </a:rPr>
              <a:t>20 marks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00" b="0" i="0">
                <a:solidFill>
                  <a:srgbClr val="7F7F7F"/>
                </a:solidFill>
                <a:latin typeface="Times New Roman"/>
              </a:rPr>
              <a:t>GP Chhotaudepur | Mechanical Engineering | NBA Criterion 8 (SAR)</a:t>
            </a:r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182880" y="1005840"/>
          <a:ext cx="4572000" cy="356616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4754880" y="1005840"/>
          <a:ext cx="3474720" cy="3566160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graphicFrame>
        <p:nvGraphicFramePr>
          <p:cNvPr id="8" name="Chart 7"/>
          <p:cNvGraphicFramePr>
            <a:graphicFrameLocks noGrp="1"/>
          </p:cNvGraphicFramePr>
          <p:nvPr/>
        </p:nvGraphicFramePr>
        <p:xfrm>
          <a:off x="8229600" y="1005840"/>
          <a:ext cx="3657600" cy="3566160"/>
        </p:xfrm>
        <a:graphic>
          <a:graphicData uri="http://schemas.openxmlformats.org/drawingml/2006/chart">
            <c:chart xmlns:c="http://schemas.openxmlformats.org/drawingml/2006/chart" r:id="rId4"/>
          </a:graphicData>
        </a:graphic>
      </p:graphicFrame>
      <p:sp>
        <p:nvSpPr>
          <p:cNvPr id="9" name="Rounded Rectangle 8"/>
          <p:cNvSpPr/>
          <p:nvPr/>
        </p:nvSpPr>
        <p:spPr>
          <a:xfrm>
            <a:off x="365760" y="4754880"/>
            <a:ext cx="1790700" cy="1371600"/>
          </a:xfrm>
          <a:prstGeom prst="roundRect">
            <a:avLst>
              <a:gd name="adj" fmla="val 8000"/>
            </a:avLst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/>
            <a:r>
              <a:rPr sz="2000" b="1">
                <a:solidFill>
                  <a:srgbClr val="FFFFFF"/>
                </a:solidFill>
                <a:latin typeface="Times New Roman"/>
              </a:rPr>
              <a:t>100</a:t>
            </a:r>
          </a:p>
          <a:p>
            <a:pPr algn="ctr"/>
            <a:r>
              <a:rPr sz="1600" b="0">
                <a:solidFill>
                  <a:srgbClr val="FFFFFF"/>
                </a:solidFill>
                <a:latin typeface="Times New Roman"/>
              </a:rPr>
              <a:t>students placed, 5 years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293620" y="4754880"/>
            <a:ext cx="1790700" cy="1371600"/>
          </a:xfrm>
          <a:prstGeom prst="roundRect">
            <a:avLst>
              <a:gd name="adj" fmla="val 8000"/>
            </a:avLst>
          </a:prstGeom>
          <a:solidFill>
            <a:srgbClr val="2E8B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/>
            <a:r>
              <a:rPr sz="2000" b="1">
                <a:solidFill>
                  <a:srgbClr val="FFFFFF"/>
                </a:solidFill>
                <a:latin typeface="Times New Roman"/>
              </a:rPr>
              <a:t>122</a:t>
            </a:r>
          </a:p>
          <a:p>
            <a:pPr algn="ctr"/>
            <a:r>
              <a:rPr sz="1600" b="0">
                <a:solidFill>
                  <a:srgbClr val="FFFFFF"/>
                </a:solidFill>
                <a:latin typeface="Times New Roman"/>
              </a:rPr>
              <a:t>selections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221480" y="4754880"/>
            <a:ext cx="1790700" cy="1371600"/>
          </a:xfrm>
          <a:prstGeom prst="roundRect">
            <a:avLst>
              <a:gd name="adj" fmla="val 8000"/>
            </a:avLst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/>
            <a:r>
              <a:rPr sz="2000" b="1">
                <a:solidFill>
                  <a:srgbClr val="FFFFFF"/>
                </a:solidFill>
                <a:latin typeface="Times New Roman"/>
              </a:rPr>
              <a:t>36</a:t>
            </a:r>
          </a:p>
          <a:p>
            <a:pPr algn="ctr"/>
            <a:r>
              <a:rPr sz="1600" b="0">
                <a:solidFill>
                  <a:srgbClr val="FFFFFF"/>
                </a:solidFill>
                <a:latin typeface="Times New Roman"/>
              </a:rPr>
              <a:t>recruiter entries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49340" y="4754880"/>
            <a:ext cx="1790700" cy="1371600"/>
          </a:xfrm>
          <a:prstGeom prst="roundRect">
            <a:avLst>
              <a:gd name="adj" fmla="val 8000"/>
            </a:avLst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/>
            <a:r>
              <a:rPr sz="2000" b="1">
                <a:solidFill>
                  <a:srgbClr val="FFFFFF"/>
                </a:solidFill>
                <a:latin typeface="Times New Roman"/>
              </a:rPr>
              <a:t>3.60</a:t>
            </a:r>
          </a:p>
          <a:p>
            <a:pPr algn="ctr"/>
            <a:r>
              <a:rPr sz="1600" b="0">
                <a:solidFill>
                  <a:srgbClr val="FFFFFF"/>
                </a:solidFill>
                <a:latin typeface="Times New Roman"/>
              </a:rPr>
              <a:t>lakh highest package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77200" y="4754880"/>
            <a:ext cx="1790700" cy="1371600"/>
          </a:xfrm>
          <a:prstGeom prst="roundRect">
            <a:avLst>
              <a:gd name="adj" fmla="val 8000"/>
            </a:avLst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/>
            <a:r>
              <a:rPr sz="2000" b="1">
                <a:solidFill>
                  <a:srgbClr val="FFFFFF"/>
                </a:solidFill>
                <a:latin typeface="Times New Roman"/>
              </a:rPr>
              <a:t>2.30</a:t>
            </a:r>
          </a:p>
          <a:p>
            <a:pPr algn="ctr"/>
            <a:r>
              <a:rPr sz="1600" b="0">
                <a:solidFill>
                  <a:srgbClr val="FFFFFF"/>
                </a:solidFill>
                <a:latin typeface="Times New Roman"/>
              </a:rPr>
              <a:t>lakh average, 2025-26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0005060" y="4754880"/>
            <a:ext cx="1790700" cy="1371600"/>
          </a:xfrm>
          <a:prstGeom prst="roundRect">
            <a:avLst>
              <a:gd name="adj" fmla="val 8000"/>
            </a:avLst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/>
            <a:r>
              <a:rPr sz="2000" b="1">
                <a:solidFill>
                  <a:srgbClr val="FFFFFF"/>
                </a:solidFill>
                <a:latin typeface="Times New Roman"/>
              </a:rPr>
              <a:t>98</a:t>
            </a:r>
          </a:p>
          <a:p>
            <a:pPr algn="ctr"/>
            <a:r>
              <a:rPr sz="1600" b="0">
                <a:solidFill>
                  <a:srgbClr val="FFFFFF"/>
                </a:solidFill>
                <a:latin typeface="Times New Roman"/>
              </a:rPr>
              <a:t>higher studies, 4 years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692640" cy="65836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2600" b="1" i="0">
                <a:solidFill>
                  <a:srgbClr val="FFFFFF"/>
                </a:solidFill>
                <a:latin typeface="Times New Roman"/>
              </a:rPr>
              <a:t>8.5  Entrepreneurship promotion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469880" y="182880"/>
            <a:ext cx="1371600" cy="502920"/>
          </a:xfrm>
          <a:prstGeom prst="roundRect">
            <a:avLst>
              <a:gd name="adj" fmla="val 8000"/>
            </a:avLst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/>
            <a:r>
              <a:rPr sz="1600" b="1">
                <a:solidFill>
                  <a:srgbClr val="FFFFFF"/>
                </a:solidFill>
                <a:latin typeface="Times New Roman"/>
              </a:rPr>
              <a:t>5 marks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00" b="0" i="0">
                <a:solidFill>
                  <a:srgbClr val="7F7F7F"/>
                </a:solidFill>
                <a:latin typeface="Times New Roman"/>
              </a:rPr>
              <a:t>GP Chhotaudepur | Mechanical Engineering | NBA Criterion 8 (SAR)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65760" y="1097280"/>
            <a:ext cx="2103120" cy="1051560"/>
          </a:xfrm>
          <a:prstGeom prst="roundRect">
            <a:avLst>
              <a:gd name="adj" fmla="val 8000"/>
            </a:avLst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/>
            <a:r>
              <a:rPr sz="1500" b="1">
                <a:solidFill>
                  <a:srgbClr val="FFFFFF"/>
                </a:solidFill>
                <a:latin typeface="Times New Roman"/>
              </a:rPr>
              <a:t>1</a:t>
            </a:r>
          </a:p>
          <a:p>
            <a:pPr algn="ctr"/>
            <a:r>
              <a:rPr sz="1100" b="0">
                <a:solidFill>
                  <a:srgbClr val="FFFFFF"/>
                </a:solidFill>
                <a:latin typeface="Times New Roman"/>
              </a:rPr>
              <a:t>Course 4300021 Entrepreneurship and Start-ups, semester 5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697479" y="1097280"/>
            <a:ext cx="2103120" cy="1051560"/>
          </a:xfrm>
          <a:prstGeom prst="roundRect">
            <a:avLst>
              <a:gd name="adj" fmla="val 8000"/>
            </a:avLst>
          </a:prstGeom>
          <a:solidFill>
            <a:srgbClr val="2E8B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/>
            <a:r>
              <a:rPr sz="1500" b="1">
                <a:solidFill>
                  <a:srgbClr val="FFFFFF"/>
                </a:solidFill>
                <a:latin typeface="Times New Roman"/>
              </a:rPr>
              <a:t>2</a:t>
            </a:r>
          </a:p>
          <a:p>
            <a:pPr algn="ctr"/>
            <a:r>
              <a:rPr sz="1100" b="0">
                <a:solidFill>
                  <a:srgbClr val="FFFFFF"/>
                </a:solidFill>
                <a:latin typeface="Times New Roman"/>
              </a:rPr>
              <a:t>Expert sessions on entrepreneurship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0" y="1097280"/>
            <a:ext cx="2103120" cy="1051560"/>
          </a:xfrm>
          <a:prstGeom prst="roundRect">
            <a:avLst>
              <a:gd name="adj" fmla="val 8000"/>
            </a:avLst>
          </a:prstGeom>
          <a:solidFill>
            <a:srgbClr val="2E8B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/>
            <a:r>
              <a:rPr sz="1500" b="1">
                <a:solidFill>
                  <a:srgbClr val="FFFFFF"/>
                </a:solidFill>
                <a:latin typeface="Times New Roman"/>
              </a:rPr>
              <a:t>3</a:t>
            </a:r>
          </a:p>
          <a:p>
            <a:pPr algn="ctr"/>
            <a:r>
              <a:rPr sz="1100" b="0">
                <a:solidFill>
                  <a:srgbClr val="FFFFFF"/>
                </a:solidFill>
                <a:latin typeface="Times New Roman"/>
              </a:rPr>
              <a:t>Employability training with Wadhwani Foundation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60919" y="1097280"/>
            <a:ext cx="2103120" cy="1051560"/>
          </a:xfrm>
          <a:prstGeom prst="roundRect">
            <a:avLst>
              <a:gd name="adj" fmla="val 8000"/>
            </a:avLst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/>
            <a:r>
              <a:rPr sz="1500" b="1">
                <a:solidFill>
                  <a:srgbClr val="FFFFFF"/>
                </a:solidFill>
                <a:latin typeface="Times New Roman"/>
              </a:rPr>
              <a:t>4</a:t>
            </a:r>
          </a:p>
          <a:p>
            <a:pPr algn="ctr"/>
            <a:r>
              <a:rPr sz="1100" b="0">
                <a:solidFill>
                  <a:srgbClr val="FFFFFF"/>
                </a:solidFill>
                <a:latin typeface="Times New Roman"/>
              </a:rPr>
              <a:t>IBM SkillsBuild orientation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692640" y="1097280"/>
            <a:ext cx="2103120" cy="1051560"/>
          </a:xfrm>
          <a:prstGeom prst="roundRect">
            <a:avLst>
              <a:gd name="adj" fmla="val 8000"/>
            </a:avLst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/>
            <a:r>
              <a:rPr sz="1500" b="1">
                <a:solidFill>
                  <a:srgbClr val="FFFFFF"/>
                </a:solidFill>
                <a:latin typeface="Times New Roman"/>
              </a:rPr>
              <a:t>5</a:t>
            </a:r>
          </a:p>
          <a:p>
            <a:pPr algn="ctr"/>
            <a:r>
              <a:rPr sz="1100" b="0">
                <a:solidFill>
                  <a:srgbClr val="FFFFFF"/>
                </a:solidFill>
                <a:latin typeface="Times New Roman"/>
              </a:rPr>
              <a:t>Spoken Tutorial IIT Bombay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2468879" y="1623060"/>
            <a:ext cx="228600" cy="0"/>
          </a:xfrm>
          <a:prstGeom prst="line">
            <a:avLst/>
          </a:prstGeom>
          <a:ln w="28575">
            <a:solidFill>
              <a:srgbClr val="7F7F7F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4800600" y="1623060"/>
            <a:ext cx="228600" cy="0"/>
          </a:xfrm>
          <a:prstGeom prst="line">
            <a:avLst/>
          </a:prstGeom>
          <a:ln w="28575">
            <a:solidFill>
              <a:srgbClr val="7F7F7F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7132320" y="1623060"/>
            <a:ext cx="228599" cy="0"/>
          </a:xfrm>
          <a:prstGeom prst="line">
            <a:avLst/>
          </a:prstGeom>
          <a:ln w="28575">
            <a:solidFill>
              <a:srgbClr val="7F7F7F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9464039" y="1623060"/>
            <a:ext cx="228601" cy="0"/>
          </a:xfrm>
          <a:prstGeom prst="line">
            <a:avLst/>
          </a:prstGeom>
          <a:ln w="28575">
            <a:solidFill>
              <a:srgbClr val="7F7F7F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5" name="Chart 14"/>
          <p:cNvGraphicFramePr>
            <a:graphicFrameLocks noGrp="1"/>
          </p:cNvGraphicFramePr>
          <p:nvPr/>
        </p:nvGraphicFramePr>
        <p:xfrm>
          <a:off x="365760" y="2560320"/>
          <a:ext cx="7315200" cy="36576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6" name="Rounded Rectangle 15"/>
          <p:cNvSpPr/>
          <p:nvPr/>
        </p:nvSpPr>
        <p:spPr>
          <a:xfrm>
            <a:off x="8046720" y="2651760"/>
            <a:ext cx="3749039" cy="1188720"/>
          </a:xfrm>
          <a:prstGeom prst="roundRect">
            <a:avLst>
              <a:gd name="adj" fmla="val 8000"/>
            </a:avLst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/>
            <a:r>
              <a:rPr sz="2200" b="1">
                <a:solidFill>
                  <a:srgbClr val="FFFFFF"/>
                </a:solidFill>
                <a:latin typeface="Times New Roman"/>
              </a:rPr>
              <a:t>3</a:t>
            </a:r>
          </a:p>
          <a:p>
            <a:pPr algn="ctr"/>
            <a:r>
              <a:rPr sz="1800" b="0">
                <a:solidFill>
                  <a:srgbClr val="FFFFFF"/>
                </a:solidFill>
                <a:latin typeface="Times New Roman"/>
              </a:rPr>
              <a:t>expert sessions on entrepreneurship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046720" y="4023360"/>
            <a:ext cx="3749039" cy="1188720"/>
          </a:xfrm>
          <a:prstGeom prst="roundRect">
            <a:avLst>
              <a:gd name="adj" fmla="val 8000"/>
            </a:avLst>
          </a:prstGeom>
          <a:solidFill>
            <a:srgbClr val="2E8B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/>
            <a:r>
              <a:rPr sz="2200" b="1">
                <a:solidFill>
                  <a:srgbClr val="FFFFFF"/>
                </a:solidFill>
                <a:latin typeface="Times New Roman"/>
              </a:rPr>
              <a:t>3.81</a:t>
            </a:r>
          </a:p>
          <a:p>
            <a:pPr algn="ctr"/>
            <a:r>
              <a:rPr sz="1800" b="0">
                <a:solidFill>
                  <a:srgbClr val="FFFFFF"/>
                </a:solidFill>
                <a:latin typeface="Times New Roman"/>
              </a:rPr>
              <a:t>Idea2Impact mean rating, out of 5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46720" y="5394960"/>
            <a:ext cx="3749039" cy="1188720"/>
          </a:xfrm>
          <a:prstGeom prst="roundRect">
            <a:avLst>
              <a:gd name="adj" fmla="val 8000"/>
            </a:avLst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/>
            <a:r>
              <a:rPr sz="2200" b="1">
                <a:solidFill>
                  <a:srgbClr val="FFFFFF"/>
                </a:solidFill>
                <a:latin typeface="Times New Roman"/>
              </a:rPr>
              <a:t>65.3%</a:t>
            </a:r>
          </a:p>
          <a:p>
            <a:pPr algn="ctr"/>
            <a:r>
              <a:rPr sz="1800" b="0">
                <a:solidFill>
                  <a:srgbClr val="FFFFFF"/>
                </a:solidFill>
                <a:latin typeface="Times New Roman"/>
              </a:rPr>
              <a:t>answers rated 4 or 5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9692640" cy="65836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algn="l"/>
            <a:r>
              <a:rPr sz="2600" b="1" i="0">
                <a:solidFill>
                  <a:srgbClr val="FFFFFF"/>
                </a:solidFill>
                <a:latin typeface="Times New Roman"/>
              </a:rPr>
              <a:t>Summary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469880" y="182880"/>
            <a:ext cx="1371600" cy="502920"/>
          </a:xfrm>
          <a:prstGeom prst="roundRect">
            <a:avLst>
              <a:gd name="adj" fmla="val 8000"/>
            </a:avLst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/>
            <a:r>
              <a:rPr sz="1600" b="1">
                <a:solidFill>
                  <a:srgbClr val="FFFFFF"/>
                </a:solidFill>
                <a:latin typeface="Times New Roman"/>
              </a:rPr>
              <a:t>50 marks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algn="l"/>
            <a:r>
              <a:rPr sz="1000" b="0" i="0">
                <a:solidFill>
                  <a:srgbClr val="7F7F7F"/>
                </a:solidFill>
                <a:latin typeface="Times New Roman"/>
              </a:rPr>
              <a:t>GP Chhotaudepur | Mechanical Engineering | NBA Criterion 8 (SAR)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143000"/>
            <a:ext cx="1005840" cy="829543"/>
          </a:xfrm>
          <a:prstGeom prst="roundRect">
            <a:avLst>
              <a:gd name="adj" fmla="val 8000"/>
            </a:avLst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/>
            <a:r>
              <a:rPr sz="2000" b="1">
                <a:solidFill>
                  <a:srgbClr val="FFFFFF"/>
                </a:solidFill>
                <a:latin typeface="Times New Roman"/>
              </a:rPr>
              <a:t>8.1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554480" y="1143000"/>
            <a:ext cx="2651760" cy="829543"/>
          </a:xfrm>
          <a:prstGeom prst="roundRect">
            <a:avLst>
              <a:gd name="adj" fmla="val 8000"/>
            </a:avLst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/>
            <a:r>
              <a:rPr sz="1600" b="1">
                <a:solidFill>
                  <a:srgbClr val="FFFFFF"/>
                </a:solidFill>
                <a:latin typeface="Times New Roman"/>
              </a:rPr>
              <a:t>Mentoring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297680" y="1143000"/>
            <a:ext cx="6309360" cy="829543"/>
          </a:xfrm>
          <a:prstGeom prst="roundRect">
            <a:avLst>
              <a:gd name="adj" fmla="val 8000"/>
            </a:avLst>
          </a:prstGeom>
          <a:solidFill>
            <a:srgbClr val="EAF1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l"/>
            <a:r>
              <a:rPr sz="1500" b="0">
                <a:solidFill>
                  <a:srgbClr val="1F1F1F"/>
                </a:solidFill>
                <a:latin typeface="Times New Roman"/>
              </a:rPr>
              <a:t>1,196 records, 509 students, monthly meetings, SPI rises by semester 6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0698480" y="1143000"/>
            <a:ext cx="1005840" cy="829543"/>
          </a:xfrm>
          <a:prstGeom prst="roundRect">
            <a:avLst>
              <a:gd name="adj" fmla="val 8000"/>
            </a:avLst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/>
            <a:r>
              <a:rPr sz="1800" b="1">
                <a:solidFill>
                  <a:srgbClr val="FFFFFF"/>
                </a:solidFill>
                <a:latin typeface="Times New Roman"/>
              </a:rPr>
              <a:t>10</a:t>
            </a:r>
          </a:p>
          <a:p>
            <a:pPr algn="ctr"/>
            <a:r>
              <a:rPr sz="1400" b="0">
                <a:solidFill>
                  <a:srgbClr val="FFFFFF"/>
                </a:solidFill>
                <a:latin typeface="Times New Roman"/>
              </a:rPr>
              <a:t>marks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2130552"/>
            <a:ext cx="1005840" cy="829543"/>
          </a:xfrm>
          <a:prstGeom prst="roundRect">
            <a:avLst>
              <a:gd name="adj" fmla="val 8000"/>
            </a:avLst>
          </a:prstGeom>
          <a:solidFill>
            <a:srgbClr val="2E8B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/>
            <a:r>
              <a:rPr sz="2000" b="1">
                <a:solidFill>
                  <a:srgbClr val="FFFFFF"/>
                </a:solidFill>
                <a:latin typeface="Times New Roman"/>
              </a:rPr>
              <a:t>8.2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554480" y="2130552"/>
            <a:ext cx="2651760" cy="829543"/>
          </a:xfrm>
          <a:prstGeom prst="roundRect">
            <a:avLst>
              <a:gd name="adj" fmla="val 8000"/>
            </a:avLst>
          </a:prstGeom>
          <a:solidFill>
            <a:srgbClr val="2E8B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/>
            <a:r>
              <a:rPr sz="1600" b="1">
                <a:solidFill>
                  <a:srgbClr val="FFFFFF"/>
                </a:solidFill>
                <a:latin typeface="Times New Roman"/>
              </a:rPr>
              <a:t>Feedback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297680" y="2130552"/>
            <a:ext cx="6309360" cy="829543"/>
          </a:xfrm>
          <a:prstGeom prst="roundRect">
            <a:avLst>
              <a:gd name="adj" fmla="val 8000"/>
            </a:avLst>
          </a:prstGeom>
          <a:solidFill>
            <a:srgbClr val="EAF1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l"/>
            <a:r>
              <a:rPr sz="1500" b="0">
                <a:solidFill>
                  <a:srgbClr val="1F1F1F"/>
                </a:solidFill>
                <a:latin typeface="Times New Roman"/>
              </a:rPr>
              <a:t>facility, visit and event feedback; ATR for terms 241 and 242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0698480" y="2130552"/>
            <a:ext cx="1005840" cy="829543"/>
          </a:xfrm>
          <a:prstGeom prst="roundRect">
            <a:avLst>
              <a:gd name="adj" fmla="val 8000"/>
            </a:avLst>
          </a:prstGeom>
          <a:solidFill>
            <a:srgbClr val="2E8B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/>
            <a:r>
              <a:rPr sz="1800" b="1">
                <a:solidFill>
                  <a:srgbClr val="FFFFFF"/>
                </a:solidFill>
                <a:latin typeface="Times New Roman"/>
              </a:rPr>
              <a:t>10</a:t>
            </a:r>
          </a:p>
          <a:p>
            <a:pPr algn="ctr"/>
            <a:r>
              <a:rPr sz="1400" b="0">
                <a:solidFill>
                  <a:srgbClr val="FFFFFF"/>
                </a:solidFill>
                <a:latin typeface="Times New Roman"/>
              </a:rPr>
              <a:t>marks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57200" y="3118104"/>
            <a:ext cx="1005840" cy="829543"/>
          </a:xfrm>
          <a:prstGeom prst="roundRect">
            <a:avLst>
              <a:gd name="adj" fmla="val 8000"/>
            </a:avLst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/>
            <a:r>
              <a:rPr sz="2000" b="1">
                <a:solidFill>
                  <a:srgbClr val="FFFFFF"/>
                </a:solidFill>
                <a:latin typeface="Times New Roman"/>
              </a:rPr>
              <a:t>8.3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554480" y="3118104"/>
            <a:ext cx="2651760" cy="829543"/>
          </a:xfrm>
          <a:prstGeom prst="roundRect">
            <a:avLst>
              <a:gd name="adj" fmla="val 8000"/>
            </a:avLst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/>
            <a:r>
              <a:rPr sz="1600" b="1">
                <a:solidFill>
                  <a:srgbClr val="FFFFFF"/>
                </a:solidFill>
                <a:latin typeface="Times New Roman"/>
              </a:rPr>
              <a:t>Facilities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297680" y="3118104"/>
            <a:ext cx="6309360" cy="829543"/>
          </a:xfrm>
          <a:prstGeom prst="roundRect">
            <a:avLst>
              <a:gd name="adj" fmla="val 8000"/>
            </a:avLst>
          </a:prstGeom>
          <a:solidFill>
            <a:srgbClr val="EAF1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l"/>
            <a:r>
              <a:rPr sz="1500" b="0">
                <a:solidFill>
                  <a:srgbClr val="1F1F1F"/>
                </a:solidFill>
                <a:latin typeface="Times New Roman"/>
              </a:rPr>
              <a:t>15 statements, 144 responses, mean 3.58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0698480" y="3118104"/>
            <a:ext cx="1005840" cy="829543"/>
          </a:xfrm>
          <a:prstGeom prst="roundRect">
            <a:avLst>
              <a:gd name="adj" fmla="val 8000"/>
            </a:avLst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/>
            <a:r>
              <a:rPr sz="1800" b="1">
                <a:solidFill>
                  <a:srgbClr val="FFFFFF"/>
                </a:solidFill>
                <a:latin typeface="Times New Roman"/>
              </a:rPr>
              <a:t>5</a:t>
            </a:r>
          </a:p>
          <a:p>
            <a:pPr algn="ctr"/>
            <a:r>
              <a:rPr sz="1400" b="0">
                <a:solidFill>
                  <a:srgbClr val="FFFFFF"/>
                </a:solidFill>
                <a:latin typeface="Times New Roman"/>
              </a:rPr>
              <a:t>marks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7200" y="4105656"/>
            <a:ext cx="1005840" cy="829543"/>
          </a:xfrm>
          <a:prstGeom prst="roundRect">
            <a:avLst>
              <a:gd name="adj" fmla="val 8000"/>
            </a:avLst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/>
            <a:r>
              <a:rPr sz="2000" b="1">
                <a:solidFill>
                  <a:srgbClr val="FFFFFF"/>
                </a:solidFill>
                <a:latin typeface="Times New Roman"/>
              </a:rPr>
              <a:t>8.4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554480" y="4105656"/>
            <a:ext cx="2651760" cy="829543"/>
          </a:xfrm>
          <a:prstGeom prst="roundRect">
            <a:avLst>
              <a:gd name="adj" fmla="val 8000"/>
            </a:avLst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/>
            <a:r>
              <a:rPr sz="1600" b="1">
                <a:solidFill>
                  <a:srgbClr val="FFFFFF"/>
                </a:solidFill>
                <a:latin typeface="Times New Roman"/>
              </a:rPr>
              <a:t>Placement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297680" y="4105656"/>
            <a:ext cx="6309360" cy="829543"/>
          </a:xfrm>
          <a:prstGeom prst="roundRect">
            <a:avLst>
              <a:gd name="adj" fmla="val 8000"/>
            </a:avLst>
          </a:prstGeom>
          <a:solidFill>
            <a:srgbClr val="EAF1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l"/>
            <a:r>
              <a:rPr sz="1500" b="0">
                <a:solidFill>
                  <a:srgbClr val="1F1F1F"/>
                </a:solidFill>
                <a:latin typeface="Times New Roman"/>
              </a:rPr>
              <a:t>100 placed in 5 years, 149 interns, 33 T&amp;P activities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0698480" y="4105656"/>
            <a:ext cx="1005840" cy="829543"/>
          </a:xfrm>
          <a:prstGeom prst="roundRect">
            <a:avLst>
              <a:gd name="adj" fmla="val 8000"/>
            </a:avLst>
          </a:prstGeom>
          <a:solidFill>
            <a:srgbClr val="ED7D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/>
            <a:r>
              <a:rPr sz="1800" b="1">
                <a:solidFill>
                  <a:srgbClr val="FFFFFF"/>
                </a:solidFill>
                <a:latin typeface="Times New Roman"/>
              </a:rPr>
              <a:t>20</a:t>
            </a:r>
          </a:p>
          <a:p>
            <a:pPr algn="ctr"/>
            <a:r>
              <a:rPr sz="1400" b="0">
                <a:solidFill>
                  <a:srgbClr val="FFFFFF"/>
                </a:solidFill>
                <a:latin typeface="Times New Roman"/>
              </a:rPr>
              <a:t>marks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57200" y="5093208"/>
            <a:ext cx="1005840" cy="829543"/>
          </a:xfrm>
          <a:prstGeom prst="roundRect">
            <a:avLst>
              <a:gd name="adj" fmla="val 8000"/>
            </a:avLst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/>
            <a:r>
              <a:rPr sz="2000" b="1">
                <a:solidFill>
                  <a:srgbClr val="FFFFFF"/>
                </a:solidFill>
                <a:latin typeface="Times New Roman"/>
              </a:rPr>
              <a:t>8.5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1554480" y="5093208"/>
            <a:ext cx="2651760" cy="829543"/>
          </a:xfrm>
          <a:prstGeom prst="roundRect">
            <a:avLst>
              <a:gd name="adj" fmla="val 8000"/>
            </a:avLst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/>
            <a:r>
              <a:rPr sz="1600" b="1">
                <a:solidFill>
                  <a:srgbClr val="FFFFFF"/>
                </a:solidFill>
                <a:latin typeface="Times New Roman"/>
              </a:rPr>
              <a:t>Entrepreneurship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4297680" y="5093208"/>
            <a:ext cx="6309360" cy="829543"/>
          </a:xfrm>
          <a:prstGeom prst="roundRect">
            <a:avLst>
              <a:gd name="adj" fmla="val 8000"/>
            </a:avLst>
          </a:prstGeom>
          <a:solidFill>
            <a:srgbClr val="EAF1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l"/>
            <a:r>
              <a:rPr sz="1500" b="0">
                <a:solidFill>
                  <a:srgbClr val="1F1F1F"/>
                </a:solidFill>
                <a:latin typeface="Times New Roman"/>
              </a:rPr>
              <a:t>course, 3 expert sessions, skill programmes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0698480" y="5093208"/>
            <a:ext cx="1005840" cy="829543"/>
          </a:xfrm>
          <a:prstGeom prst="roundRect">
            <a:avLst>
              <a:gd name="adj" fmla="val 8000"/>
            </a:avLst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/>
            <a:r>
              <a:rPr sz="1800" b="1">
                <a:solidFill>
                  <a:srgbClr val="FFFFFF"/>
                </a:solidFill>
                <a:latin typeface="Times New Roman"/>
              </a:rPr>
              <a:t>5</a:t>
            </a:r>
          </a:p>
          <a:p>
            <a:pPr algn="ctr"/>
            <a:r>
              <a:rPr sz="1400" b="0">
                <a:solidFill>
                  <a:srgbClr val="FFFFFF"/>
                </a:solidFill>
                <a:latin typeface="Times New Roman"/>
              </a:rPr>
              <a:t>marks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